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607" r:id="rId2"/>
    <p:sldId id="579" r:id="rId3"/>
    <p:sldId id="598" r:id="rId4"/>
    <p:sldId id="622" r:id="rId5"/>
    <p:sldId id="585" r:id="rId6"/>
    <p:sldId id="619" r:id="rId7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E401"/>
    <a:srgbClr val="FFF8E5"/>
    <a:srgbClr val="FFFC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สไตล์สีอ่อน 1 - เน้น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สไตล์สีปานกลาง 1 - เน้น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7292A2E-F333-43FB-9621-5CBBE7FDCDCB}" styleName="สไตล์สีอ่อน 2 - เน้น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สไตล์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สไตล์สีอ่อน 3 - เน้น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01" autoAdjust="0"/>
    <p:restoredTop sz="94660"/>
  </p:normalViewPr>
  <p:slideViewPr>
    <p:cSldViewPr snapToGrid="0">
      <p:cViewPr varScale="1">
        <p:scale>
          <a:sx n="84" d="100"/>
          <a:sy n="84" d="100"/>
        </p:scale>
        <p:origin x="51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292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D89EAC4-A9E6-485C-A5C1-C3D5D3B6AC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0C3CA6-CD16-4823-BE84-9DD70865A33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FF70CA-76DA-4DFA-BA7F-5C63A9736858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DAF2D1-B4E4-4A34-BC2E-E198EBC9EA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4A19C1-06E6-4AFA-BBEF-A58D7E89F14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1B1A18-C10F-4FEA-9292-220D5A962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93936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353F671-7333-44CD-9072-8C3CEEC420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D9983C-7358-4A1E-947C-789FAB89EDF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4D8BE-4265-4805-8795-14D6DFA4619B}" type="datetimeFigureOut">
              <a:rPr lang="th-TH" smtClean="0"/>
              <a:t>22/01/64</a:t>
            </a:fld>
            <a:endParaRPr lang="th-TH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CE7B4CF-0777-4364-9827-22107877B88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73237FF-D3DF-4858-94FA-92ED210C1A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DE8BBD-2803-4BFE-8B78-78FBEAFFCAF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C2D8F4-B20C-4D9B-8C23-A2D2C41538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F50117-2E01-4ACF-B4CF-565651E4C157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51944-7870-4D6D-A19D-B4B819BB4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65BF44-819C-438A-B8B0-A226529415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AAB89-2EBC-431C-B865-BCEF8A43C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4229D-F332-433F-9213-9B320654DA33}" type="datetime1">
              <a:rPr lang="th-TH" smtClean="0"/>
              <a:t>22/01/64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E4827-3145-48B6-A9AA-427DEF4AD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1FD210-66A6-4689-A441-C984EEB4F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6DE0-3ABB-4C51-A32A-EECDB2EDCA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94953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85D09-FF10-4DCA-A156-E6CCE8E5B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0E7C53-6886-4660-82FB-ABFDBC0F67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3CFB11-FED8-4D7D-AA62-A6AF5665C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139AE-9FED-4068-924A-6EC9BA179325}" type="datetime1">
              <a:rPr lang="th-TH" smtClean="0"/>
              <a:t>22/01/64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56A53-7092-4C64-8455-A0EAEB45C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CE5A8-69ED-464B-8C2F-F3095444A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6DE0-3ABB-4C51-A32A-EECDB2EDCA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25838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420496-BF4A-470C-BF50-23975F2DD9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671E7-842A-4854-9E97-58603E7639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D4138-7978-4F7A-8004-BCB97D414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A42C-F76F-49EE-8272-F93B77F64744}" type="datetime1">
              <a:rPr lang="th-TH" smtClean="0"/>
              <a:t>22/01/64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019BE-C86B-4AB8-9EAD-D791D6D21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EF0B2-C88E-4DF6-9523-F9495CF08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6DE0-3ABB-4C51-A32A-EECDB2EDCA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0137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ED264-804E-460B-AE20-0EFA6A5E5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2DC7F-C656-45DA-94A4-A9E9A2A71B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03A1A0-0023-4C50-AD41-111FB92CF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C401-F41A-4854-9DCE-12A38CBFB711}" type="datetime1">
              <a:rPr lang="th-TH" smtClean="0"/>
              <a:t>22/01/64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73C4B-EED2-4F84-8EEA-D3124BC6C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68239-A944-42BF-B16B-1B1E02AFE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6DE0-3ABB-4C51-A32A-EECDB2EDCA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83427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6CF4B-1B68-403B-ADD0-03B4BC467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6387F5-D9BE-41FC-8800-7E789135BD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893D69-E171-4F66-900C-AB116AA9D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81DB-9876-4981-9BE9-B783F1A3899A}" type="datetime1">
              <a:rPr lang="th-TH" smtClean="0"/>
              <a:t>22/01/64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1E57B-6F2D-4787-A8CF-4D9743752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29DCEE-386C-4A07-B018-8F29D77AC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6DE0-3ABB-4C51-A32A-EECDB2EDCA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4736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55229-E14B-470B-AC99-FA212C447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F5FAF-A525-4F67-ACE1-D76E32D79E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3815F7-EB0F-44B7-BA82-59DA51D1DF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1C22B7-115C-4730-9FC1-BDD42C869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09E48-526C-467A-82CC-CC30C57E8E47}" type="datetime1">
              <a:rPr lang="th-TH" smtClean="0"/>
              <a:t>22/01/64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55B099-A928-401F-BA78-E159B95B5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ADD41D-DE26-4EC2-9165-631043035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6DE0-3ABB-4C51-A32A-EECDB2EDCA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7410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C6F27-8E2F-47A6-AFEE-DF6B2F93B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0C1CB4-CA60-45D8-9B44-347542C815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BA2989-DA29-4076-B6D8-3732F2D18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DEB6B3-F7D5-4FA0-BBF3-9C476D0DB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017B06-6760-41D6-BC5D-ACDFD12F82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53D858-F3D3-4908-9DFA-632F173BB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69E7E-EBD5-4E26-BCEF-E13C958D4282}" type="datetime1">
              <a:rPr lang="th-TH" smtClean="0"/>
              <a:t>22/01/64</a:t>
            </a:fld>
            <a:endParaRPr lang="th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DE16FA-21CF-43FC-88F6-D9F1C2609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52C860-6604-4920-8D42-52078A107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6DE0-3ABB-4C51-A32A-EECDB2EDCA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52741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FBDEB-1DF3-47B8-812E-360B6C47D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DB1491-2AA9-40E2-AFA3-B55EFFC95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8129-3DA9-4538-A2FF-9FB08F96C5C0}" type="datetime1">
              <a:rPr lang="th-TH" smtClean="0"/>
              <a:t>22/01/64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C8C2A2-C61E-49B7-A002-C52AA284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5EC3EA-FE66-478C-B540-BB1E066F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6DE0-3ABB-4C51-A32A-EECDB2EDCA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2739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C30539-7A17-4263-8E51-AD382642C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D90A-2342-4383-B4A0-C72F7B677509}" type="datetime1">
              <a:rPr lang="th-TH" smtClean="0"/>
              <a:t>22/01/64</a:t>
            </a:fld>
            <a:endParaRPr lang="th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921850-865F-4EB1-AE4B-65975FD2F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46BC67-A6C7-493A-81AC-880FE6CED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6DE0-3ABB-4C51-A32A-EECDB2EDCA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48546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E7028-9339-4529-BF69-1C3151672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01D63-B1B1-4690-953D-B65075008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0C8371-45AB-4183-9C2F-FCE5E2D174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500CAB-D085-424D-9CD0-694481AF0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0A83-0EA2-4147-A9FF-FB161F4A4A29}" type="datetime1">
              <a:rPr lang="th-TH" smtClean="0"/>
              <a:t>22/01/64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B8F369-DB87-49DC-813F-258D65DAE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627DBC-26FC-4515-9259-07E1BC0B8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6DE0-3ABB-4C51-A32A-EECDB2EDCA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29648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C8B1D-7DD1-4BFC-ACE5-7139A3298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F46D8B-D0B0-4B37-B2F7-4B4F94C234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ABEBF2-1F02-4F0F-8223-5E6D379C2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DBAD1E-D5D9-49BC-9C5B-4E89BAA6E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89B38-BDBA-4DB9-A541-43DBC6EAB955}" type="datetime1">
              <a:rPr lang="th-TH" smtClean="0"/>
              <a:t>22/01/64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2A5B52-A6B0-4DE2-95DA-6E2FD91E8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A721C0-A7F3-41D1-847C-81CA1D124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6DE0-3ABB-4C51-A32A-EECDB2EDCA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22008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307CC0-45AC-4A3F-8EF3-7B68027B8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7E5C44-1020-495A-81BA-6722DCC7D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12DFE-3355-43CC-9C6D-1F7EC4D3BD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E8684-B6F5-4D93-ACEF-FEFBE6651262}" type="datetime1">
              <a:rPr lang="th-TH" smtClean="0"/>
              <a:t>22/01/64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0A3EC-8C53-4884-8799-01194DB9FE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8B121-99D0-46B7-8521-634C57175C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06DE0-3ABB-4C51-A32A-EECDB2EDCA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11062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ตาราง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975785"/>
              </p:ext>
            </p:extLst>
          </p:nvPr>
        </p:nvGraphicFramePr>
        <p:xfrm>
          <a:off x="219027" y="1446910"/>
          <a:ext cx="11753945" cy="535300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353891">
                  <a:extLst>
                    <a:ext uri="{9D8B030D-6E8A-4147-A177-3AD203B41FA5}">
                      <a16:colId xmlns:a16="http://schemas.microsoft.com/office/drawing/2014/main" val="1361894434"/>
                    </a:ext>
                  </a:extLst>
                </a:gridCol>
                <a:gridCol w="4958682">
                  <a:extLst>
                    <a:ext uri="{9D8B030D-6E8A-4147-A177-3AD203B41FA5}">
                      <a16:colId xmlns:a16="http://schemas.microsoft.com/office/drawing/2014/main" val="3570502423"/>
                    </a:ext>
                  </a:extLst>
                </a:gridCol>
                <a:gridCol w="1465312">
                  <a:extLst>
                    <a:ext uri="{9D8B030D-6E8A-4147-A177-3AD203B41FA5}">
                      <a16:colId xmlns:a16="http://schemas.microsoft.com/office/drawing/2014/main" val="691197727"/>
                    </a:ext>
                  </a:extLst>
                </a:gridCol>
                <a:gridCol w="2976060">
                  <a:extLst>
                    <a:ext uri="{9D8B030D-6E8A-4147-A177-3AD203B41FA5}">
                      <a16:colId xmlns:a16="http://schemas.microsoft.com/office/drawing/2014/main" val="3451708629"/>
                    </a:ext>
                  </a:extLst>
                </a:gridCol>
              </a:tblGrid>
              <a:tr h="225100">
                <a:tc>
                  <a:txBody>
                    <a:bodyPr/>
                    <a:lstStyle/>
                    <a:p>
                      <a:r>
                        <a:rPr lang="th-TH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เทคโนโลยีดิจิทัลที่ใช้</a:t>
                      </a:r>
                      <a:endParaRPr lang="en-US" sz="2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40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F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120777"/>
                  </a:ext>
                </a:extLst>
              </a:tr>
              <a:tr h="392797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งบประมาณ</a:t>
                      </a:r>
                      <a:endParaRPr lang="en-US" sz="2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40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th-TH" sz="20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ขอรับการสนับสนุน                  </a:t>
                      </a:r>
                      <a:r>
                        <a:rPr lang="en-US" sz="20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……………………………………………………… </a:t>
                      </a:r>
                      <a:r>
                        <a:rPr lang="th-TH" sz="20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บาท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 sz="2000" dirty="0"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sz="20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1666769"/>
                  </a:ext>
                </a:extLst>
              </a:tr>
              <a:tr h="392797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>
                        <a:latin typeface="TH SarabunPSK" panose="020B0500040200020003" pitchFamily="34" charset="-34"/>
                        <a:cs typeface="+mn-cs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ชุมชนสมทบ                            </a:t>
                      </a:r>
                      <a:r>
                        <a:rPr lang="en-US" sz="20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……………………………………………………… </a:t>
                      </a:r>
                      <a:r>
                        <a:rPr lang="th-TH" sz="20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บาท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 sz="2000" dirty="0"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sz="20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4654302"/>
                  </a:ext>
                </a:extLst>
              </a:tr>
              <a:tr h="392797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>
                        <a:latin typeface="TH SarabunPSK" panose="020B0500040200020003" pitchFamily="34" charset="-34"/>
                        <a:cs typeface="+mn-cs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รวมงบประมาณทั้งสิ้น         </a:t>
                      </a:r>
                      <a:r>
                        <a:rPr lang="en-US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……………………………………………………… </a:t>
                      </a:r>
                      <a:r>
                        <a:rPr lang="th-TH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บาท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 sz="2000" dirty="0"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sz="20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3252367"/>
                  </a:ext>
                </a:extLst>
              </a:tr>
              <a:tr h="3927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ชุมชนที่รับประโยชน์</a:t>
                      </a:r>
                      <a:endParaRPr lang="en-US" sz="2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40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วิสาหกิจ</a:t>
                      </a:r>
                      <a:r>
                        <a:rPr lang="en-US" sz="20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…………………………..</a:t>
                      </a:r>
                      <a:endParaRPr lang="en-US" sz="20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จำนวนครัวเรือน</a:t>
                      </a:r>
                      <a:endParaRPr lang="en-US" sz="20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40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………. </a:t>
                      </a:r>
                      <a:r>
                        <a:rPr lang="th-TH" sz="2000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ครัวเรือน</a:t>
                      </a:r>
                      <a:endParaRPr lang="en-US" sz="20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659288"/>
                  </a:ext>
                </a:extLst>
              </a:tr>
              <a:tr h="10238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ตัวชี้วัดด้านผลผลิต </a:t>
                      </a:r>
                      <a:br>
                        <a:rPr lang="th-TH" sz="20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20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(จำนวนระบบ/จำนวนโรงเรือน ขนาดโรงเรือน)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	</a:t>
                      </a:r>
                      <a:endParaRPr lang="en-US" sz="2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40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 </a:t>
                      </a:r>
                      <a:br>
                        <a:rPr lang="en-US" sz="2000" b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en-US" sz="2000" b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 </a:t>
                      </a:r>
                      <a:endParaRPr lang="th-TH" sz="20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000" b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 </a:t>
                      </a:r>
                      <a:endParaRPr lang="th-TH" sz="20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3144610"/>
                  </a:ext>
                </a:extLst>
              </a:tr>
              <a:tr h="10884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ตัวชี้วัดด้านผลลัพธ์</a:t>
                      </a:r>
                      <a:br>
                        <a:rPr lang="th-TH" sz="20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20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(รายได้เพิ่มขึ้น/ต้นทุนลดลง)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2000" b="1" baseline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40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 </a:t>
                      </a:r>
                      <a:br>
                        <a:rPr lang="en-US" sz="2000" b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en-US" sz="2000" b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 </a:t>
                      </a:r>
                      <a:endParaRPr lang="th-TH" sz="20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000" b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 </a:t>
                      </a:r>
                      <a:endParaRPr lang="th-TH" sz="20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bg1">
                        <a:lumMod val="75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bg1">
                        <a:lumMod val="7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6688710"/>
                  </a:ext>
                </a:extLst>
              </a:tr>
              <a:tr h="445720">
                <a:tc>
                  <a:txBody>
                    <a:bodyPr/>
                    <a:lstStyle/>
                    <a:p>
                      <a:r>
                        <a:rPr lang="th-TH" sz="20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ระยะเวลาดำเนินการ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40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2000" b="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552819"/>
                  </a:ext>
                </a:extLst>
              </a:tr>
            </a:tbl>
          </a:graphicData>
        </a:graphic>
      </p:graphicFrame>
      <p:sp>
        <p:nvSpPr>
          <p:cNvPr id="27" name="Slide Number Placeholder 3">
            <a:extLst>
              <a:ext uri="{FF2B5EF4-FFF2-40B4-BE49-F238E27FC236}">
                <a16:creationId xmlns:a16="http://schemas.microsoft.com/office/drawing/2014/main" id="{1C5AD1A3-97A3-4EFF-A2DE-26ECE3B59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806DE0-3ABB-4C51-A32A-EECDB2EDCAFB}" type="slidenum">
              <a:rPr lang="th-TH" smtClean="0"/>
              <a:t>1</a:t>
            </a:fld>
            <a:endParaRPr lang="th-TH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B046B71-CF08-42F5-B265-7F571BEE5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27" y="140054"/>
            <a:ext cx="11753945" cy="580138"/>
          </a:xfrm>
          <a:solidFill>
            <a:srgbClr val="F5E401"/>
          </a:solidFill>
        </p:spPr>
        <p:txBody>
          <a:bodyPr>
            <a:normAutofit fontScale="90000"/>
          </a:bodyPr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ชื่อโครงการ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::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BDB2B42-21AB-4507-8FD8-65FE0D08DB13}"/>
              </a:ext>
            </a:extLst>
          </p:cNvPr>
          <p:cNvSpPr txBox="1">
            <a:spLocks/>
          </p:cNvSpPr>
          <p:nvPr/>
        </p:nvSpPr>
        <p:spPr>
          <a:xfrm>
            <a:off x="219026" y="841572"/>
            <a:ext cx="11753945" cy="494997"/>
          </a:xfrm>
          <a:prstGeom prst="rect">
            <a:avLst/>
          </a:prstGeom>
          <a:solidFill>
            <a:srgbClr val="F5E401"/>
          </a:solidFill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ชื่อชุมชน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::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4293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5AD1A3-97A3-4EFF-A2DE-26ECE3B59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6DE0-3ABB-4C51-A32A-EECDB2EDCAFB}" type="slidenum">
              <a:rPr lang="th-TH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fld>
            <a:endParaRPr lang="th-TH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9D9087-90D0-4160-AFF2-0989F74822BD}"/>
              </a:ext>
            </a:extLst>
          </p:cNvPr>
          <p:cNvSpPr txBox="1"/>
          <p:nvPr/>
        </p:nvSpPr>
        <p:spPr>
          <a:xfrm>
            <a:off x="219028" y="1101290"/>
            <a:ext cx="9010166" cy="2215991"/>
          </a:xfrm>
          <a:prstGeom prst="rect">
            <a:avLst/>
          </a:prstGeom>
          <a:solidFill>
            <a:srgbClr val="FFF8E5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ข้อมูลลักษณะชุมชน และข้อมูลผลิตภัณฑ์และผลการดำเนินงานของวิสาหกิจในช่วงที่ผ่านมา</a:t>
            </a:r>
            <a:b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(รายละเอียดข้อมูลชุมชนคร่าวๆ)</a:t>
            </a:r>
          </a:p>
          <a:p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1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6BD5A2-A771-45A7-8A49-69D25B6D2843}"/>
              </a:ext>
            </a:extLst>
          </p:cNvPr>
          <p:cNvSpPr txBox="1"/>
          <p:nvPr/>
        </p:nvSpPr>
        <p:spPr>
          <a:xfrm>
            <a:off x="219028" y="3553479"/>
            <a:ext cx="9010166" cy="2616101"/>
          </a:xfrm>
          <a:prstGeom prst="rect">
            <a:avLst/>
          </a:prstGeom>
          <a:solidFill>
            <a:srgbClr val="FFF8E5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ข้อมูลผลิตภัณฑ์และผลการดำเนินงานของวิสาหกิจในช่วงที่ผ่านมา</a:t>
            </a:r>
            <a:b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(ผลิตภัณฑ์ ผลประกอบการ การดำเนินงานวิสาหกิจ)</a:t>
            </a:r>
          </a:p>
          <a:p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1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1C2B5A2-86F2-4DCD-B0DC-6FD39C64D64E}"/>
              </a:ext>
            </a:extLst>
          </p:cNvPr>
          <p:cNvSpPr/>
          <p:nvPr/>
        </p:nvSpPr>
        <p:spPr>
          <a:xfrm>
            <a:off x="348429" y="136525"/>
            <a:ext cx="11495141" cy="703596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ข้อมูลชุมชน (พอสังเขป)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F75A459-5B83-428E-A138-A91C79E0F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27" y="140053"/>
            <a:ext cx="11753945" cy="824643"/>
          </a:xfrm>
          <a:solidFill>
            <a:srgbClr val="F5E401"/>
          </a:solidFill>
        </p:spPr>
        <p:txBody>
          <a:bodyPr>
            <a:normAutofit/>
          </a:bodyPr>
          <a:lstStyle/>
          <a:p>
            <a:pPr algn="ctr"/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ข้อมูลชุมชน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91B3EC0-C74E-4BCD-824D-423C6719796D}"/>
              </a:ext>
            </a:extLst>
          </p:cNvPr>
          <p:cNvSpPr/>
          <p:nvPr/>
        </p:nvSpPr>
        <p:spPr>
          <a:xfrm>
            <a:off x="9331424" y="1089397"/>
            <a:ext cx="2743200" cy="252255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0DD0D5F-94FD-4A13-9919-A67B0DCD0B4B}"/>
              </a:ext>
            </a:extLst>
          </p:cNvPr>
          <p:cNvSpPr/>
          <p:nvPr/>
        </p:nvSpPr>
        <p:spPr>
          <a:xfrm>
            <a:off x="9457035" y="1216656"/>
            <a:ext cx="2515937" cy="2268037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กิจกรรมชุมชน</a:t>
            </a:r>
            <a:endParaRPr kumimoji="0" lang="th-TH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D33F3B-264A-4BED-8A16-09CFE16565FA}"/>
              </a:ext>
            </a:extLst>
          </p:cNvPr>
          <p:cNvSpPr/>
          <p:nvPr/>
        </p:nvSpPr>
        <p:spPr>
          <a:xfrm>
            <a:off x="9331424" y="3671465"/>
            <a:ext cx="2743200" cy="252255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4603887-DA7B-4237-8B17-BEB8693AE9B5}"/>
              </a:ext>
            </a:extLst>
          </p:cNvPr>
          <p:cNvSpPr/>
          <p:nvPr/>
        </p:nvSpPr>
        <p:spPr>
          <a:xfrm>
            <a:off x="9457035" y="3798724"/>
            <a:ext cx="2515937" cy="2268037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กิจกรรมชุมชน</a:t>
            </a:r>
            <a:endParaRPr kumimoji="0" lang="th-TH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92120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FE25BC-59D3-4CE7-B91C-60765C121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6DE0-3ABB-4C51-A32A-EECDB2EDCAFB}" type="slidenum">
              <a:rPr lang="th-TH" smtClean="0"/>
              <a:t>3</a:t>
            </a:fld>
            <a:endParaRPr lang="th-TH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30055C4-C2A3-483F-B2E6-4A07FE798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984" y="136525"/>
            <a:ext cx="11753945" cy="824643"/>
          </a:xfrm>
          <a:solidFill>
            <a:srgbClr val="F5E401"/>
          </a:solidFill>
        </p:spPr>
        <p:txBody>
          <a:bodyPr>
            <a:normAutofit/>
          </a:bodyPr>
          <a:lstStyle/>
          <a:p>
            <a:pPr algn="ctr"/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ข้อมูลเทคโนโลยี และนวัตกรรมดิจิทัล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C87AA9-10E3-489F-9DEA-D1D9E4996045}"/>
              </a:ext>
            </a:extLst>
          </p:cNvPr>
          <p:cNvSpPr txBox="1"/>
          <p:nvPr/>
        </p:nvSpPr>
        <p:spPr>
          <a:xfrm>
            <a:off x="255984" y="1162812"/>
            <a:ext cx="6784087" cy="3908762"/>
          </a:xfrm>
          <a:prstGeom prst="rect">
            <a:avLst/>
          </a:prstGeom>
          <a:solidFill>
            <a:srgbClr val="FFF8E5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คุณสมบัติของเทคโนโลยีและนวัตกรรมดิจิทัลที่เสนอ (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Spec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</a:p>
          <a:p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157D32-0ECE-4418-A784-FC5BA9571E94}"/>
              </a:ext>
            </a:extLst>
          </p:cNvPr>
          <p:cNvSpPr txBox="1"/>
          <p:nvPr/>
        </p:nvSpPr>
        <p:spPr>
          <a:xfrm>
            <a:off x="255984" y="5239768"/>
            <a:ext cx="11807281" cy="1446550"/>
          </a:xfrm>
          <a:prstGeom prst="rect">
            <a:avLst/>
          </a:prstGeom>
          <a:solidFill>
            <a:srgbClr val="FFF8E5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บริษัทผู้จำหน่ายเทคโนโลยีและนวัตกรรมดิจิทัลที่เสนอ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th-TH" sz="2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E595E20-A1D6-4F2D-95B4-839C5A6D2F53}"/>
              </a:ext>
            </a:extLst>
          </p:cNvPr>
          <p:cNvSpPr/>
          <p:nvPr/>
        </p:nvSpPr>
        <p:spPr>
          <a:xfrm>
            <a:off x="7143916" y="1129363"/>
            <a:ext cx="4919349" cy="400908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B242FF0-DE34-4467-A13F-E686328D92BF}"/>
              </a:ext>
            </a:extLst>
          </p:cNvPr>
          <p:cNvSpPr/>
          <p:nvPr/>
        </p:nvSpPr>
        <p:spPr>
          <a:xfrm>
            <a:off x="7393775" y="1376788"/>
            <a:ext cx="4511800" cy="360457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รูปเทคโนโลยี</a:t>
            </a:r>
            <a:endParaRPr kumimoji="0" lang="th-TH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0431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CCBB5C-5CDB-40D0-93E4-CE65DF1FF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806DE0-3ABB-4C51-A32A-EECDB2EDCAFB}" type="slidenum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704F05E-CEFD-442A-905A-82D28748AE6F}"/>
              </a:ext>
            </a:extLst>
          </p:cNvPr>
          <p:cNvSpPr/>
          <p:nvPr/>
        </p:nvSpPr>
        <p:spPr>
          <a:xfrm>
            <a:off x="219026" y="1248707"/>
            <a:ext cx="11753945" cy="510764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897E88-6A2E-428E-AB8A-0E03CDCCB36E}"/>
              </a:ext>
            </a:extLst>
          </p:cNvPr>
          <p:cNvSpPr/>
          <p:nvPr/>
        </p:nvSpPr>
        <p:spPr>
          <a:xfrm>
            <a:off x="535145" y="1575646"/>
            <a:ext cx="11158951" cy="4501421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47D5903-D6B1-46A8-8582-FD332516C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27" y="241173"/>
            <a:ext cx="11753945" cy="824643"/>
          </a:xfrm>
          <a:solidFill>
            <a:srgbClr val="F5E401"/>
          </a:solidFill>
        </p:spPr>
        <p:txBody>
          <a:bodyPr>
            <a:normAutofit/>
          </a:bodyPr>
          <a:lstStyle/>
          <a:p>
            <a:pPr algn="ctr"/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แผนผัง/แปลน การติดตั้งเทคโนโลยี</a:t>
            </a:r>
          </a:p>
        </p:txBody>
      </p:sp>
    </p:spTree>
    <p:extLst>
      <p:ext uri="{BB962C8B-B14F-4D97-AF65-F5344CB8AC3E}">
        <p14:creationId xmlns:p14="http://schemas.microsoft.com/office/powerpoint/2010/main" val="3770679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111D83B-8817-4E81-818B-BF624DAF99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150106"/>
              </p:ext>
            </p:extLst>
          </p:nvPr>
        </p:nvGraphicFramePr>
        <p:xfrm>
          <a:off x="179817" y="1264891"/>
          <a:ext cx="11832365" cy="4562328"/>
        </p:xfrm>
        <a:graphic>
          <a:graphicData uri="http://schemas.openxmlformats.org/drawingml/2006/table">
            <a:tbl>
              <a:tblPr firstRow="1" firstCol="1" bandRow="1"/>
              <a:tblGrid>
                <a:gridCol w="4745774">
                  <a:extLst>
                    <a:ext uri="{9D8B030D-6E8A-4147-A177-3AD203B41FA5}">
                      <a16:colId xmlns:a16="http://schemas.microsoft.com/office/drawing/2014/main" val="2870953432"/>
                    </a:ext>
                  </a:extLst>
                </a:gridCol>
                <a:gridCol w="2362197">
                  <a:extLst>
                    <a:ext uri="{9D8B030D-6E8A-4147-A177-3AD203B41FA5}">
                      <a16:colId xmlns:a16="http://schemas.microsoft.com/office/drawing/2014/main" val="2043192636"/>
                    </a:ext>
                  </a:extLst>
                </a:gridCol>
                <a:gridCol w="2362197">
                  <a:extLst>
                    <a:ext uri="{9D8B030D-6E8A-4147-A177-3AD203B41FA5}">
                      <a16:colId xmlns:a16="http://schemas.microsoft.com/office/drawing/2014/main" val="2202220432"/>
                    </a:ext>
                  </a:extLst>
                </a:gridCol>
                <a:gridCol w="2362197">
                  <a:extLst>
                    <a:ext uri="{9D8B030D-6E8A-4147-A177-3AD203B41FA5}">
                      <a16:colId xmlns:a16="http://schemas.microsoft.com/office/drawing/2014/main" val="2192393609"/>
                    </a:ext>
                  </a:extLst>
                </a:gridCol>
              </a:tblGrid>
              <a:tr h="473402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400" b="1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รายการที่ใช้ไปของเงินงบประมาณ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400" b="1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/>
                          <a:cs typeface="TH SarabunPSK" panose="020B0500040200020003" pitchFamily="34" charset="-34"/>
                        </a:rPr>
                        <a:t>งบประมาณ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400" b="1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276685"/>
                  </a:ext>
                </a:extLst>
              </a:tr>
              <a:tr h="408268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400" b="1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ชุมชน</a:t>
                      </a:r>
                      <a:endParaRPr lang="en-US" sz="2400" b="1" strike="sng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depa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E40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8152595"/>
                  </a:ext>
                </a:extLst>
              </a:tr>
              <a:tr h="5116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1.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th-TH" sz="24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E4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th-TH" sz="24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5952047"/>
                  </a:ext>
                </a:extLst>
              </a:tr>
              <a:tr h="4189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2.</a:t>
                      </a:r>
                      <a:r>
                        <a:rPr lang="th-TH" sz="240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  </a:t>
                      </a:r>
                      <a:endParaRPr lang="en-US" sz="2400" b="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H SarabunPSK" panose="020B0500040200020003" pitchFamily="34" charset="-34"/>
                        <a:ea typeface="Times New Roman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th-TH" sz="24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E4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th-TH" sz="2400" b="0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5544015"/>
                  </a:ext>
                </a:extLst>
              </a:tr>
              <a:tr h="4189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3.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th-TH" sz="24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E4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th-TH" sz="2400" b="0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9458931"/>
                  </a:ext>
                </a:extLst>
              </a:tr>
              <a:tr h="4189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40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4.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th-TH" sz="24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E4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th-TH" sz="24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8758392"/>
                  </a:ext>
                </a:extLst>
              </a:tr>
              <a:tr h="4189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40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5.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th-TH" sz="24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E4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th-TH" sz="24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0004228"/>
                  </a:ext>
                </a:extLst>
              </a:tr>
              <a:tr h="4189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40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6.</a:t>
                      </a:r>
                      <a:r>
                        <a:rPr lang="th-TH" sz="240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    </a:t>
                      </a:r>
                      <a:endParaRPr lang="en-US" sz="2400" b="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H SarabunPSK" panose="020B0500040200020003" pitchFamily="34" charset="-34"/>
                        <a:ea typeface="Times New Roman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th-TH" sz="2400" b="0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endParaRPr lang="th-TH" sz="2400" b="0" i="0" u="none" strike="noStrike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E4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th-TH" sz="24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726521"/>
                  </a:ext>
                </a:extLst>
              </a:tr>
              <a:tr h="5195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40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7.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spcAft>
                          <a:spcPts val="0"/>
                        </a:spcAft>
                      </a:pPr>
                      <a:endParaRPr lang="en-US" sz="2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H SarabunPSK" panose="020B0500040200020003" pitchFamily="34" charset="-34"/>
                        <a:ea typeface="Cordia New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E4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spcAft>
                          <a:spcPts val="0"/>
                        </a:spcAft>
                      </a:pPr>
                      <a:endParaRPr lang="en-US" sz="2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H SarabunPSK" panose="020B0500040200020003" pitchFamily="34" charset="-34"/>
                        <a:ea typeface="Cordia New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2982605"/>
                  </a:ext>
                </a:extLst>
              </a:tr>
              <a:tr h="5549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th-TH" sz="2400" b="1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 รวมวงเงินโครงการทั้งสิ้น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spcAft>
                          <a:spcPts val="0"/>
                        </a:spcAft>
                      </a:pP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spcAft>
                          <a:spcPts val="0"/>
                        </a:spcAft>
                      </a:pP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E4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spcAft>
                          <a:spcPts val="0"/>
                        </a:spcAft>
                      </a:pP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899754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FE157F62-7E5F-4A29-B52F-550A44393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639" y="227682"/>
            <a:ext cx="11832365" cy="824643"/>
          </a:xfrm>
          <a:solidFill>
            <a:srgbClr val="F5E401"/>
          </a:solidFill>
        </p:spPr>
        <p:txBody>
          <a:bodyPr>
            <a:normAutofit/>
          </a:bodyPr>
          <a:lstStyle/>
          <a:p>
            <a:pPr algn="ctr"/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วงเงินโครงการทั้งสิ้น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.................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บาท </a:t>
            </a:r>
          </a:p>
        </p:txBody>
      </p:sp>
    </p:spTree>
    <p:extLst>
      <p:ext uri="{BB962C8B-B14F-4D97-AF65-F5344CB8AC3E}">
        <p14:creationId xmlns:p14="http://schemas.microsoft.com/office/powerpoint/2010/main" val="2354645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FE25BC-59D3-4CE7-B91C-60765C121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806DE0-3ABB-4C51-A32A-EECDB2EDCAFB}" type="slidenum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30055C4-C2A3-483F-B2E6-4A07FE798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984" y="267931"/>
            <a:ext cx="11753945" cy="824643"/>
          </a:xfrm>
          <a:solidFill>
            <a:srgbClr val="F5E401"/>
          </a:solidFill>
        </p:spPr>
        <p:txBody>
          <a:bodyPr>
            <a:normAutofit/>
          </a:bodyPr>
          <a:lstStyle/>
          <a:p>
            <a:pPr algn="ctr"/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แผนการบริหารจัดการเทคโนโลยีและนวัตกรรมดิจิทัล (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Business Model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7225C7-2AB5-4B58-83D8-92A334C3E823}"/>
              </a:ext>
            </a:extLst>
          </p:cNvPr>
          <p:cNvSpPr txBox="1"/>
          <p:nvPr/>
        </p:nvSpPr>
        <p:spPr>
          <a:xfrm>
            <a:off x="255984" y="1339062"/>
            <a:ext cx="11753945" cy="4893647"/>
          </a:xfrm>
          <a:prstGeom prst="rect">
            <a:avLst/>
          </a:prstGeom>
          <a:solidFill>
            <a:srgbClr val="FFF8E5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แผนการหารายได้จากการนำเอาเทคโนโลยีมาใช้ในชุมชน</a:t>
            </a:r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4161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2887</TotalTime>
  <Words>229</Words>
  <Application>Microsoft Office PowerPoint</Application>
  <PresentationFormat>Widescreen</PresentationFormat>
  <Paragraphs>78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TH SarabunPSK</vt:lpstr>
      <vt:lpstr>Wingdings</vt:lpstr>
      <vt:lpstr>Office Theme</vt:lpstr>
      <vt:lpstr>ชื่อโครงการ ::</vt:lpstr>
      <vt:lpstr>ข้อมูลชุมชน</vt:lpstr>
      <vt:lpstr>ข้อมูลเทคโนโลยี และนวัตกรรมดิจิทัล</vt:lpstr>
      <vt:lpstr>แผนผัง/แปลน การติดตั้งเทคโนโลยี</vt:lpstr>
      <vt:lpstr>วงเงินโครงการทั้งสิ้น ................. บาท </vt:lpstr>
      <vt:lpstr>แผนการบริหารจัดการเทคโนโลยีและนวัตกรรมดิจิทัล (Business Model)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 Digital Transformation Funds</dc:title>
  <dc:creator>??????? ????????????</dc:creator>
  <cp:lastModifiedBy>Boonthawee Duangnirach</cp:lastModifiedBy>
  <cp:revision>245</cp:revision>
  <dcterms:created xsi:type="dcterms:W3CDTF">2018-08-01T04:38:14Z</dcterms:created>
  <dcterms:modified xsi:type="dcterms:W3CDTF">2021-01-22T09:42:53Z</dcterms:modified>
</cp:coreProperties>
</file>