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582" r:id="rId3"/>
    <p:sldId id="579" r:id="rId4"/>
    <p:sldId id="580" r:id="rId5"/>
    <p:sldId id="584" r:id="rId6"/>
    <p:sldId id="588" r:id="rId7"/>
    <p:sldId id="583" r:id="rId8"/>
    <p:sldId id="585" r:id="rId9"/>
    <p:sldId id="586" r:id="rId10"/>
    <p:sldId id="587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53F671-7333-44CD-9072-8C3CEEC420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9983C-7358-4A1E-947C-789FAB89ED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4D8BE-4265-4805-8795-14D6DFA4619B}" type="datetimeFigureOut">
              <a:rPr lang="th-TH" smtClean="0"/>
              <a:t>27/03/67</a:t>
            </a:fld>
            <a:endParaRPr lang="th-TH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E7B4CF-0777-4364-9827-22107877B8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3237FF-D3DF-4858-94FA-92ED210C1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E8BBD-2803-4BFE-8B78-78FBEAFFCA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2D8F4-B20C-4D9B-8C23-A2D2C4153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0117-2E01-4ACF-B4CF-565651E4C157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51944-7870-4D6D-A19D-B4B819BB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65BF44-819C-438A-B8B0-A22652941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AAB89-2EBC-431C-B865-BCEF8A43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229D-F332-433F-9213-9B320654DA33}" type="datetime1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E4827-3145-48B6-A9AA-427DEF4A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FD210-66A6-4689-A441-C984EEB4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953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5D09-FF10-4DCA-A156-E6CCE8E5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0E7C53-6886-4660-82FB-ABFDBC0F6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CFB11-FED8-4D7D-AA62-A6AF5665C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39AE-9FED-4068-924A-6EC9BA179325}" type="datetime1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56A53-7092-4C64-8455-A0EAEB45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CE5A8-69ED-464B-8C2F-F3095444A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83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20496-BF4A-470C-BF50-23975F2DD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671E7-842A-4854-9E97-58603E763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4138-7978-4F7A-8004-BCB97D414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A42C-F76F-49EE-8272-F93B77F64744}" type="datetime1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019BE-C86B-4AB8-9EAD-D791D6D21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F0B2-C88E-4DF6-9523-F9495CF0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37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2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1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0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88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2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D264-804E-460B-AE20-0EFA6A5E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DC7F-C656-45DA-94A4-A9E9A2A71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3A1A0-0023-4C50-AD41-111FB92C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401-F41A-4854-9DCE-12A38CBFB711}" type="datetime1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73C4B-EED2-4F84-8EEA-D3124BC6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68239-A944-42BF-B16B-1B1E02AFE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427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6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13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53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CF4B-1B68-403B-ADD0-03B4BC467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387F5-D9BE-41FC-8800-7E789135B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93D69-E171-4F66-900C-AB116AA9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81DB-9876-4981-9BE9-B783F1A3899A}" type="datetime1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1E57B-6F2D-4787-A8CF-4D9743752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DCEE-386C-4A07-B018-8F29D77A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736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5229-E14B-470B-AC99-FA212C447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F5FAF-A525-4F67-ACE1-D76E32D79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15F7-EB0F-44B7-BA82-59DA51D1D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C22B7-115C-4730-9FC1-BDD42C86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9E48-526C-467A-82CC-CC30C57E8E47}" type="datetime1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5B099-A928-401F-BA78-E159B95B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DD41D-DE26-4EC2-9165-63104303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10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C6F27-8E2F-47A6-AFEE-DF6B2F93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C1CB4-CA60-45D8-9B44-347542C81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2989-DA29-4076-B6D8-3732F2D18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EB6B3-F7D5-4FA0-BBF3-9C476D0DB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17B06-6760-41D6-BC5D-ACDFD12F82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3D858-F3D3-4908-9DFA-632F173B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69E7E-EBD5-4E26-BCEF-E13C958D4282}" type="datetime1">
              <a:rPr lang="th-TH" smtClean="0"/>
              <a:t>27/03/67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E16FA-21CF-43FC-88F6-D9F1C260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52C860-6604-4920-8D42-52078A10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274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BDEB-1DF3-47B8-812E-360B6C47D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B1491-2AA9-40E2-AFA3-B55EFFC9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B8129-3DA9-4538-A2FF-9FB08F96C5C0}" type="datetime1">
              <a:rPr lang="th-TH" smtClean="0"/>
              <a:t>27/03/67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8C2A2-C61E-49B7-A002-C52AA284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EC3EA-FE66-478C-B540-BB1E066F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3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C30539-7A17-4263-8E51-AD382642C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D90A-2342-4383-B4A0-C72F7B677509}" type="datetime1">
              <a:rPr lang="th-TH" smtClean="0"/>
              <a:t>27/03/67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21850-865F-4EB1-AE4B-65975FD2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6BC67-A6C7-493A-81AC-880FE6CE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854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7028-9339-4529-BF69-1C315167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01D63-B1B1-4690-953D-B65075008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C8371-45AB-4183-9C2F-FCE5E2D17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00CAB-D085-424D-9CD0-694481AF0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B0A83-0EA2-4147-A9FF-FB161F4A4A29}" type="datetime1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8F369-DB87-49DC-813F-258D65DAE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27DBC-26FC-4515-9259-07E1BC0B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96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C8B1D-7DD1-4BFC-ACE5-7139A3298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F46D8B-D0B0-4B37-B2F7-4B4F94C23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BEBF2-1F02-4F0F-8223-5E6D379C2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BAD1E-D5D9-49BC-9C5B-4E89BAA6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9B38-BDBA-4DB9-A541-43DBC6EAB955}" type="datetime1">
              <a:rPr lang="th-TH" smtClean="0"/>
              <a:t>27/03/67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A5B52-A6B0-4DE2-95DA-6E2FD91E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721C0-A7F3-41D1-847C-81CA1D12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200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07CC0-45AC-4A3F-8EF3-7B68027B8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E5C44-1020-495A-81BA-6722DCC7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2DFE-3355-43CC-9C6D-1F7EC4D3B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8684-B6F5-4D93-ACEF-FEFBE6651262}" type="datetime1">
              <a:rPr lang="th-TH" smtClean="0"/>
              <a:t>27/03/67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0A3EC-8C53-4884-8799-01194DB9F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B121-99D0-46B7-8521-634C57175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6DE0-3ABB-4C51-A32A-EECDB2EDCA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06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5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D58F49-461C-4547-B4BE-AFC676C00C33}"/>
              </a:ext>
            </a:extLst>
          </p:cNvPr>
          <p:cNvSpPr txBox="1"/>
          <p:nvPr/>
        </p:nvSpPr>
        <p:spPr>
          <a:xfrm>
            <a:off x="0" y="3111398"/>
            <a:ext cx="12191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th-TH" sz="4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 “..................” </a:t>
            </a:r>
            <a:endParaRPr lang="en-US" sz="48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 defTabSz="609585"/>
            <a:r>
              <a:rPr lang="th-TH" sz="4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ผู้เสนอโครงการ “.........................</a:t>
            </a:r>
            <a:r>
              <a:rPr lang="en-US" sz="4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</a:p>
        </p:txBody>
      </p:sp>
      <p:sp>
        <p:nvSpPr>
          <p:cNvPr id="5" name="สี่เหลี่ยมผืนผ้า 1">
            <a:extLst>
              <a:ext uri="{FF2B5EF4-FFF2-40B4-BE49-F238E27FC236}">
                <a16:creationId xmlns:a16="http://schemas.microsoft.com/office/drawing/2014/main" id="{91EC8B09-02EB-403D-B1D3-0A9B8B8940E0}"/>
              </a:ext>
            </a:extLst>
          </p:cNvPr>
          <p:cNvSpPr/>
          <p:nvPr/>
        </p:nvSpPr>
        <p:spPr>
          <a:xfrm>
            <a:off x="413367" y="5207794"/>
            <a:ext cx="2436990" cy="12503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-US" sz="2400" b="1" dirty="0">
                <a:solidFill>
                  <a:prstClr val="white"/>
                </a:solidFill>
                <a:latin typeface="Calibri"/>
                <a:cs typeface="Cordia New" panose="020B0304020202020204" pitchFamily="34" charset="-34"/>
              </a:rPr>
              <a:t>Logo</a:t>
            </a:r>
            <a:r>
              <a:rPr lang="th-TH" sz="2400" b="1" dirty="0">
                <a:solidFill>
                  <a:prstClr val="white"/>
                </a:solidFill>
                <a:latin typeface="Calibri"/>
                <a:cs typeface="Cordia New" panose="020B0304020202020204" pitchFamily="34" charset="-34"/>
              </a:rPr>
              <a:t>บริษัท</a:t>
            </a:r>
            <a:r>
              <a:rPr lang="en-US" sz="2400" b="1" dirty="0">
                <a:solidFill>
                  <a:prstClr val="white"/>
                </a:solidFill>
                <a:latin typeface="Calibri"/>
                <a:cs typeface="Cordia New" panose="020B0304020202020204" pitchFamily="34" charset="-34"/>
              </a:rPr>
              <a:t>/</a:t>
            </a:r>
            <a:br>
              <a:rPr lang="en-US" sz="2400" b="1" dirty="0">
                <a:solidFill>
                  <a:prstClr val="white"/>
                </a:solidFill>
                <a:latin typeface="Calibri"/>
                <a:cs typeface="Cordia New" panose="020B0304020202020204" pitchFamily="34" charset="-34"/>
              </a:rPr>
            </a:br>
            <a:r>
              <a:rPr lang="th-TH" sz="2400" b="1" dirty="0">
                <a:solidFill>
                  <a:prstClr val="white"/>
                </a:solidFill>
                <a:latin typeface="Calibri"/>
                <a:cs typeface="Cordia New" panose="020B0304020202020204" pitchFamily="34" charset="-34"/>
              </a:rPr>
              <a:t>รูปโครงการ (ถ้ามี)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2168CF-2C17-4995-B4E0-7956482A892F}"/>
              </a:ext>
            </a:extLst>
          </p:cNvPr>
          <p:cNvSpPr txBox="1"/>
          <p:nvPr/>
        </p:nvSpPr>
        <p:spPr>
          <a:xfrm>
            <a:off x="1" y="664212"/>
            <a:ext cx="119014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ข้อเสนอโครงการ</a:t>
            </a:r>
          </a:p>
          <a:p>
            <a:pPr algn="r"/>
            <a:r>
              <a:rPr lang="en-US" sz="5400" dirty="0">
                <a:latin typeface="Century Gothic" panose="020B0502020202020204" pitchFamily="34" charset="0"/>
                <a:cs typeface="DilleniaUPC" panose="02020603050405020304" pitchFamily="18" charset="-34"/>
              </a:rPr>
              <a:t>Concept idea</a:t>
            </a:r>
            <a:endParaRPr lang="th-TH" sz="5400" dirty="0">
              <a:latin typeface="Century Gothic" panose="020B0502020202020204" pitchFamily="34" charset="0"/>
              <a:cs typeface="Dillen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7447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D7D9-4A95-4066-8241-061BBE41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ข้อมูลบริษัท (พอสังเขป)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AD1A3-97A3-4EFF-A2DE-26ECE3B5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2</a:t>
            </a:fld>
            <a:endParaRPr lang="th-TH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7A239C5-B6A9-4C07-A4D0-4908C3AF08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21551"/>
              </p:ext>
            </p:extLst>
          </p:nvPr>
        </p:nvGraphicFramePr>
        <p:xfrm>
          <a:off x="423864" y="1168786"/>
          <a:ext cx="11034712" cy="5136839"/>
        </p:xfrm>
        <a:graphic>
          <a:graphicData uri="http://schemas.openxmlformats.org/drawingml/2006/table">
            <a:tbl>
              <a:tblPr firstRow="1" firstCol="1" bandRow="1"/>
              <a:tblGrid>
                <a:gridCol w="3005136">
                  <a:extLst>
                    <a:ext uri="{9D8B030D-6E8A-4147-A177-3AD203B41FA5}">
                      <a16:colId xmlns:a16="http://schemas.microsoft.com/office/drawing/2014/main" val="3033436928"/>
                    </a:ext>
                  </a:extLst>
                </a:gridCol>
                <a:gridCol w="2981279">
                  <a:extLst>
                    <a:ext uri="{9D8B030D-6E8A-4147-A177-3AD203B41FA5}">
                      <a16:colId xmlns:a16="http://schemas.microsoft.com/office/drawing/2014/main" val="3599793663"/>
                    </a:ext>
                  </a:extLst>
                </a:gridCol>
                <a:gridCol w="2391417">
                  <a:extLst>
                    <a:ext uri="{9D8B030D-6E8A-4147-A177-3AD203B41FA5}">
                      <a16:colId xmlns:a16="http://schemas.microsoft.com/office/drawing/2014/main" val="1805403403"/>
                    </a:ext>
                  </a:extLst>
                </a:gridCol>
                <a:gridCol w="2656880">
                  <a:extLst>
                    <a:ext uri="{9D8B030D-6E8A-4147-A177-3AD203B41FA5}">
                      <a16:colId xmlns:a16="http://schemas.microsoft.com/office/drawing/2014/main" val="4219390257"/>
                    </a:ext>
                  </a:extLst>
                </a:gridCol>
              </a:tblGrid>
              <a:tr h="7943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ชื่อนิติบุคคล/สถานประกอบการ </a:t>
                      </a:r>
                      <a:r>
                        <a:rPr lang="th-TH" sz="2400" b="1" u="dotted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4625"/>
                  </a:ext>
                </a:extLst>
              </a:tr>
              <a:tr h="930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ที่อยู่สถานประกอบการ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368571"/>
                  </a:ext>
                </a:extLst>
              </a:tr>
              <a:tr h="606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ทะเบียนเลขที่นิติบุคคล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081670"/>
                  </a:ext>
                </a:extLst>
              </a:tr>
              <a:tr h="98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ข้อมูลลักษณะธุรกิจ </a:t>
                      </a:r>
                      <a:b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400" b="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(อธิบายเกี่ยวกับผลิตภัณฑ์หรือบริการของบริษัทของท่าน)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544375"/>
                  </a:ext>
                </a:extLst>
              </a:tr>
              <a:tr h="606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เบอร์โทรศัพท์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ทุนจดทะเบียน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3045808"/>
                  </a:ext>
                </a:extLst>
              </a:tr>
              <a:tr h="606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เบอร์โทรสาร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จำนวนพนักงาน (คน)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118147"/>
                  </a:ext>
                </a:extLst>
              </a:tr>
              <a:tr h="6064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ผู้ประสานงานโครงการ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เบอร์ติดต่อ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02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12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E25BC-59D3-4CE7-B91C-60765C121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3</a:t>
            </a:fld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98CFF1-DF0E-4987-BFEF-6D6E1043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42875"/>
            <a:ext cx="10515600" cy="1325563"/>
          </a:xfrm>
        </p:spPr>
        <p:txBody>
          <a:bodyPr>
            <a:normAutofit/>
          </a:bodyPr>
          <a:lstStyle/>
          <a:p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 :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รายละเอียดโครงการที่นำเสนอ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8AE467-2414-496E-9CCA-D8B4C50B4FF6}"/>
              </a:ext>
            </a:extLst>
          </p:cNvPr>
          <p:cNvSpPr txBox="1"/>
          <p:nvPr/>
        </p:nvSpPr>
        <p:spPr>
          <a:xfrm>
            <a:off x="255985" y="1384250"/>
            <a:ext cx="116800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ที่มาและความสำคัญของโครงการ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วัตถุประสงค์ของโครงการ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740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F6E19-B88A-452A-9CF3-00FC17C4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4</a:t>
            </a:fld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ED6E1B-6514-44C9-9C71-5BF1E7EB736E}"/>
              </a:ext>
            </a:extLst>
          </p:cNvPr>
          <p:cNvSpPr txBox="1">
            <a:spLocks/>
          </p:cNvSpPr>
          <p:nvPr/>
        </p:nvSpPr>
        <p:spPr>
          <a:xfrm>
            <a:off x="152400" y="-142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 :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รายละเอียดโครงการที่นำเสนอ(ต่อ)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A1372-F119-4259-9ECE-6DFE8CD4D2C4}"/>
              </a:ext>
            </a:extLst>
          </p:cNvPr>
          <p:cNvSpPr txBox="1"/>
          <p:nvPr/>
        </p:nvSpPr>
        <p:spPr>
          <a:xfrm>
            <a:off x="341710" y="1386394"/>
            <a:ext cx="116800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เทคโนโลยี/นวัตกรรมดิจิทัล ที่นำมาประยุกต์ใช้งาน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ประโยชน์และผลกระทบจากการประยุกต์ใช้เทคโนโลยี/นวัตกรรมดิจิทัล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430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F6E19-B88A-452A-9CF3-00FC17C4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5</a:t>
            </a:fld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ED6E1B-6514-44C9-9C71-5BF1E7EB736E}"/>
              </a:ext>
            </a:extLst>
          </p:cNvPr>
          <p:cNvSpPr txBox="1">
            <a:spLocks/>
          </p:cNvSpPr>
          <p:nvPr/>
        </p:nvSpPr>
        <p:spPr>
          <a:xfrm>
            <a:off x="152400" y="-142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 :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รายละเอียดโครงการที่นำเสนอ(ต่อ)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A1372-F119-4259-9ECE-6DFE8CD4D2C4}"/>
              </a:ext>
            </a:extLst>
          </p:cNvPr>
          <p:cNvSpPr txBox="1"/>
          <p:nvPr/>
        </p:nvSpPr>
        <p:spPr>
          <a:xfrm>
            <a:off x="341710" y="1386394"/>
            <a:ext cx="116800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เทคโนโลยี/นวัตกรรมดิจิทัล ที่นำมาประยุกต์ใช้งาน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</a:t>
            </a: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ประโยชน์และผลกระทบจากการประยุกต์ใช้เทคโนโลยี/นวัตกรรมดิจิทัล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6279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CBC11-8D27-4969-8B01-4C3DE08E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6</a:t>
            </a:fld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6EDAA5-48A6-4938-BC52-AC9D62E8071A}"/>
              </a:ext>
            </a:extLst>
          </p:cNvPr>
          <p:cNvSpPr txBox="1">
            <a:spLocks/>
          </p:cNvSpPr>
          <p:nvPr/>
        </p:nvSpPr>
        <p:spPr>
          <a:xfrm>
            <a:off x="159544" y="0"/>
            <a:ext cx="10515600" cy="91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 :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รายละเอียดโครงการที่นำเสนอ(ต่อ)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3D47A27-65EB-4AB6-9FD9-4E5E5760B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3280"/>
              </p:ext>
            </p:extLst>
          </p:nvPr>
        </p:nvGraphicFramePr>
        <p:xfrm>
          <a:off x="668654" y="2351091"/>
          <a:ext cx="10097454" cy="3232400"/>
        </p:xfrm>
        <a:graphic>
          <a:graphicData uri="http://schemas.openxmlformats.org/drawingml/2006/table">
            <a:tbl>
              <a:tblPr firstRow="1" firstCol="1" bandRow="1"/>
              <a:tblGrid>
                <a:gridCol w="4734361">
                  <a:extLst>
                    <a:ext uri="{9D8B030D-6E8A-4147-A177-3AD203B41FA5}">
                      <a16:colId xmlns:a16="http://schemas.microsoft.com/office/drawing/2014/main" val="3783352386"/>
                    </a:ext>
                  </a:extLst>
                </a:gridCol>
                <a:gridCol w="319219">
                  <a:extLst>
                    <a:ext uri="{9D8B030D-6E8A-4147-A177-3AD203B41FA5}">
                      <a16:colId xmlns:a16="http://schemas.microsoft.com/office/drawing/2014/main" val="1059280030"/>
                    </a:ext>
                  </a:extLst>
                </a:gridCol>
                <a:gridCol w="458338">
                  <a:extLst>
                    <a:ext uri="{9D8B030D-6E8A-4147-A177-3AD203B41FA5}">
                      <a16:colId xmlns:a16="http://schemas.microsoft.com/office/drawing/2014/main" val="3383726711"/>
                    </a:ext>
                  </a:extLst>
                </a:gridCol>
                <a:gridCol w="459416">
                  <a:extLst>
                    <a:ext uri="{9D8B030D-6E8A-4147-A177-3AD203B41FA5}">
                      <a16:colId xmlns:a16="http://schemas.microsoft.com/office/drawing/2014/main" val="2903590852"/>
                    </a:ext>
                  </a:extLst>
                </a:gridCol>
                <a:gridCol w="458338">
                  <a:extLst>
                    <a:ext uri="{9D8B030D-6E8A-4147-A177-3AD203B41FA5}">
                      <a16:colId xmlns:a16="http://schemas.microsoft.com/office/drawing/2014/main" val="3591106216"/>
                    </a:ext>
                  </a:extLst>
                </a:gridCol>
                <a:gridCol w="458338">
                  <a:extLst>
                    <a:ext uri="{9D8B030D-6E8A-4147-A177-3AD203B41FA5}">
                      <a16:colId xmlns:a16="http://schemas.microsoft.com/office/drawing/2014/main" val="387017039"/>
                    </a:ext>
                  </a:extLst>
                </a:gridCol>
                <a:gridCol w="458338">
                  <a:extLst>
                    <a:ext uri="{9D8B030D-6E8A-4147-A177-3AD203B41FA5}">
                      <a16:colId xmlns:a16="http://schemas.microsoft.com/office/drawing/2014/main" val="4258553340"/>
                    </a:ext>
                  </a:extLst>
                </a:gridCol>
                <a:gridCol w="459416">
                  <a:extLst>
                    <a:ext uri="{9D8B030D-6E8A-4147-A177-3AD203B41FA5}">
                      <a16:colId xmlns:a16="http://schemas.microsoft.com/office/drawing/2014/main" val="884358927"/>
                    </a:ext>
                  </a:extLst>
                </a:gridCol>
                <a:gridCol w="458338">
                  <a:extLst>
                    <a:ext uri="{9D8B030D-6E8A-4147-A177-3AD203B41FA5}">
                      <a16:colId xmlns:a16="http://schemas.microsoft.com/office/drawing/2014/main" val="3281002162"/>
                    </a:ext>
                  </a:extLst>
                </a:gridCol>
                <a:gridCol w="458338">
                  <a:extLst>
                    <a:ext uri="{9D8B030D-6E8A-4147-A177-3AD203B41FA5}">
                      <a16:colId xmlns:a16="http://schemas.microsoft.com/office/drawing/2014/main" val="2986206028"/>
                    </a:ext>
                  </a:extLst>
                </a:gridCol>
                <a:gridCol w="458338">
                  <a:extLst>
                    <a:ext uri="{9D8B030D-6E8A-4147-A177-3AD203B41FA5}">
                      <a16:colId xmlns:a16="http://schemas.microsoft.com/office/drawing/2014/main" val="1307050187"/>
                    </a:ext>
                  </a:extLst>
                </a:gridCol>
                <a:gridCol w="459416">
                  <a:extLst>
                    <a:ext uri="{9D8B030D-6E8A-4147-A177-3AD203B41FA5}">
                      <a16:colId xmlns:a16="http://schemas.microsoft.com/office/drawing/2014/main" val="4085346509"/>
                    </a:ext>
                  </a:extLst>
                </a:gridCol>
                <a:gridCol w="457260">
                  <a:extLst>
                    <a:ext uri="{9D8B030D-6E8A-4147-A177-3AD203B41FA5}">
                      <a16:colId xmlns:a16="http://schemas.microsoft.com/office/drawing/2014/main" val="4016771359"/>
                    </a:ext>
                  </a:extLst>
                </a:gridCol>
              </a:tblGrid>
              <a:tr h="45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รายละเอียดการดำเนินงาน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เดือนที่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106484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085309"/>
                  </a:ext>
                </a:extLst>
              </a:tr>
              <a:tr h="452511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102338"/>
                  </a:ext>
                </a:extLst>
              </a:tr>
              <a:tr h="452511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757613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797358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2132975"/>
                  </a:ext>
                </a:extLst>
              </a:tr>
              <a:tr h="452511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68336"/>
                  </a:ext>
                </a:extLst>
              </a:tr>
              <a:tr h="355589"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452329"/>
                  </a:ext>
                </a:extLst>
              </a:tr>
            </a:tbl>
          </a:graphicData>
        </a:graphic>
      </p:graphicFrame>
      <p:sp>
        <p:nvSpPr>
          <p:cNvPr id="14" name="Rectangle 7">
            <a:extLst>
              <a:ext uri="{FF2B5EF4-FFF2-40B4-BE49-F238E27FC236}">
                <a16:creationId xmlns:a16="http://schemas.microsoft.com/office/drawing/2014/main" id="{638ACA19-4409-44D9-B8B9-7AABA0B1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1188234"/>
            <a:ext cx="7137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</a:t>
            </a:r>
            <a:r>
              <a:rPr lang="th-TH" alt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ระยะเวลา ......... เดือน</a:t>
            </a:r>
            <a:endParaRPr kumimoji="0" lang="th-TH" altLang="th-T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DACA440B-38C8-4ACD-AA4D-65A090EC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3643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065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B0044A-C493-4E47-B13E-D5379532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6DE0-3ABB-4C51-A32A-EECDB2EDCAFB}" type="slidenum">
              <a:rPr lang="th-TH" smtClean="0"/>
              <a:t>7</a:t>
            </a:fld>
            <a:endParaRPr lang="th-TH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A9C88C-C467-47CA-9FE5-2F1AE332ABF9}"/>
              </a:ext>
            </a:extLst>
          </p:cNvPr>
          <p:cNvSpPr txBox="1">
            <a:spLocks/>
          </p:cNvSpPr>
          <p:nvPr/>
        </p:nvSpPr>
        <p:spPr>
          <a:xfrm>
            <a:off x="159544" y="0"/>
            <a:ext cx="10515600" cy="918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ส่วนที่ </a:t>
            </a:r>
            <a:r>
              <a:rPr lang="en-US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2 : </a:t>
            </a:r>
            <a:r>
              <a:rPr lang="th-TH" sz="4000" b="1" dirty="0">
                <a:highlight>
                  <a:srgbClr val="FFFF0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รายละเอียดโครงการที่นำเสนอ(ต่อ)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7C9C80-14D8-4B5E-9A28-15E96560ADD2}"/>
              </a:ext>
            </a:extLst>
          </p:cNvPr>
          <p:cNvSpPr/>
          <p:nvPr/>
        </p:nvSpPr>
        <p:spPr>
          <a:xfrm>
            <a:off x="464344" y="984749"/>
            <a:ext cx="11263312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sz="32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H SarabunPSK" panose="020B0500040200020003" pitchFamily="34" charset="-34"/>
              </a:rPr>
              <a:t>รายละเอียดงบประมาณโครงการ</a:t>
            </a:r>
            <a:r>
              <a:rPr lang="th-TH" sz="1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TH SarabunPSK" panose="020B0500040200020003" pitchFamily="34" charset="-34"/>
              </a:rPr>
              <a:t> </a:t>
            </a:r>
            <a:r>
              <a:rPr lang="th-TH" sz="18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H SarabunPSK" panose="020B0500040200020003" pitchFamily="34" charset="-34"/>
              </a:rPr>
              <a:t> 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กรอบวงเงินทั้งหมดของโครงการ</a:t>
            </a:r>
            <a:r>
              <a:rPr lang="th-TH" dirty="0">
                <a:solidFill>
                  <a:srgbClr val="000000"/>
                </a:solidFill>
                <a:latin typeface="Arial" panose="020B060402020202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 ................................................................................................. 	บาท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1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วงเงินขอรับการสนับสนุนจาก </a:t>
            </a:r>
            <a:r>
              <a:rPr lang="en-US" dirty="0" err="1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depa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.......................................................................... 	บาท</a:t>
            </a: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indent="457200">
              <a:lnSpc>
                <a:spcPct val="120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2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วงเงิน</a:t>
            </a:r>
            <a:r>
              <a:rPr lang="th-TH" dirty="0">
                <a:solidFill>
                  <a:srgbClr val="000000"/>
                </a:solidFill>
                <a:latin typeface="Arial" panose="020B0604020202020204" pitchFamily="34" charset="0"/>
                <a:ea typeface="TH SarabunPSK" panose="020B0500040200020003" pitchFamily="34" charset="-34"/>
                <a:cs typeface="TH SarabunPSK" panose="020B0500040200020003" pitchFamily="34" charset="-34"/>
              </a:rPr>
              <a:t>ขอผู้รับการสนับสนุน .........................................................................................  	บาท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7EC467-8B79-4064-A1CD-A79603DC8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950114"/>
              </p:ext>
            </p:extLst>
          </p:nvPr>
        </p:nvGraphicFramePr>
        <p:xfrm>
          <a:off x="723901" y="3335594"/>
          <a:ext cx="10341767" cy="3287965"/>
        </p:xfrm>
        <a:graphic>
          <a:graphicData uri="http://schemas.openxmlformats.org/drawingml/2006/table">
            <a:tbl>
              <a:tblPr firstRow="1" firstCol="1" bandRow="1"/>
              <a:tblGrid>
                <a:gridCol w="4147919">
                  <a:extLst>
                    <a:ext uri="{9D8B030D-6E8A-4147-A177-3AD203B41FA5}">
                      <a16:colId xmlns:a16="http://schemas.microsoft.com/office/drawing/2014/main" val="2870953432"/>
                    </a:ext>
                  </a:extLst>
                </a:gridCol>
                <a:gridCol w="2064616">
                  <a:extLst>
                    <a:ext uri="{9D8B030D-6E8A-4147-A177-3AD203B41FA5}">
                      <a16:colId xmlns:a16="http://schemas.microsoft.com/office/drawing/2014/main" val="2043192636"/>
                    </a:ext>
                  </a:extLst>
                </a:gridCol>
                <a:gridCol w="2064616">
                  <a:extLst>
                    <a:ext uri="{9D8B030D-6E8A-4147-A177-3AD203B41FA5}">
                      <a16:colId xmlns:a16="http://schemas.microsoft.com/office/drawing/2014/main" val="2202220432"/>
                    </a:ext>
                  </a:extLst>
                </a:gridCol>
                <a:gridCol w="2064616">
                  <a:extLst>
                    <a:ext uri="{9D8B030D-6E8A-4147-A177-3AD203B41FA5}">
                      <a16:colId xmlns:a16="http://schemas.microsoft.com/office/drawing/2014/main" val="2192393609"/>
                    </a:ext>
                  </a:extLst>
                </a:gridCol>
              </a:tblGrid>
              <a:tr h="2894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รายการที่ใช้ไปของเงินงบประมาณ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แหล่งที่มาของเงินทุน</a:t>
                      </a:r>
                      <a:endParaRPr lang="en-US" sz="20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276685"/>
                  </a:ext>
                </a:extLst>
              </a:tr>
              <a:tr h="28940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ผู้เสนอโครงการ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depa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52595"/>
                  </a:ext>
                </a:extLst>
              </a:tr>
              <a:tr h="298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1. ค่า</a:t>
                      </a:r>
                      <a:r>
                        <a:rPr lang="th-TH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วัสดุ-อุปกรณ์ </a:t>
                      </a:r>
                      <a:endParaRPr lang="en-US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952047"/>
                  </a:ext>
                </a:extLst>
              </a:tr>
              <a:tr h="298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1.1 </a:t>
                      </a:r>
                      <a:endParaRPr lang="en-US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544015"/>
                  </a:ext>
                </a:extLst>
              </a:tr>
              <a:tr h="298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1.2  </a:t>
                      </a:r>
                      <a:endParaRPr lang="en-US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9458931"/>
                  </a:ext>
                </a:extLst>
              </a:tr>
              <a:tr h="298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 ค่าใช้จ่ายการดำเนินงาน</a:t>
                      </a:r>
                      <a:endParaRPr lang="en-US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758392"/>
                  </a:ext>
                </a:extLst>
              </a:tr>
              <a:tr h="298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2.1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004228"/>
                  </a:ext>
                </a:extLst>
              </a:tr>
              <a:tr h="298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en-US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2.2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/>
                      <a:endParaRPr lang="th-TH" sz="20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 fontAlgn="b"/>
                      <a:endParaRPr lang="th-TH" sz="2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726521"/>
                  </a:ext>
                </a:extLst>
              </a:tr>
              <a:tr h="2894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20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Times New Roman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US" sz="2000" b="0" i="0" u="none" strike="noStrike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982605"/>
                  </a:ext>
                </a:extLst>
              </a:tr>
              <a:tr h="4876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 อัตราส่วนเงินโครงการของ ผู้เสนอโครงการ </a:t>
                      </a:r>
                      <a:r>
                        <a:rPr lang="en-US" sz="20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/ </a:t>
                      </a:r>
                      <a:r>
                        <a:rPr lang="en-US" sz="2000" b="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H SarabunPSK" panose="020B0500040200020003" pitchFamily="34" charset="-34"/>
                          <a:ea typeface="Times New Roman"/>
                          <a:cs typeface="TH SarabunPSK" panose="020B0500040200020003" pitchFamily="34" charset="-34"/>
                        </a:rPr>
                        <a:t>depa</a:t>
                      </a: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H SarabunPSK" panose="020B0500040200020003" pitchFamily="34" charset="-34"/>
                        <a:ea typeface="Cordia New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899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64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CBB5C-5CDB-40D0-93E4-CE65DF1F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06DE0-3ABB-4C51-A32A-EECDB2EDCAFB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7CF8B-3C2A-4B51-BC0E-C7CCDCA4C3CE}"/>
              </a:ext>
            </a:extLst>
          </p:cNvPr>
          <p:cNvSpPr txBox="1"/>
          <p:nvPr/>
        </p:nvSpPr>
        <p:spPr>
          <a:xfrm>
            <a:off x="538162" y="380562"/>
            <a:ext cx="585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ภาพตัวอย่าง /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flow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กระบวนการดำเนินงาน (ถ้ามี)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4F05E-CEFD-442A-905A-82D28748AE6F}"/>
              </a:ext>
            </a:extLst>
          </p:cNvPr>
          <p:cNvSpPr/>
          <p:nvPr/>
        </p:nvSpPr>
        <p:spPr>
          <a:xfrm>
            <a:off x="538162" y="1247119"/>
            <a:ext cx="11301414" cy="482744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897E88-6A2E-428E-AB8A-0E03CDCCB36E}"/>
              </a:ext>
            </a:extLst>
          </p:cNvPr>
          <p:cNvSpPr/>
          <p:nvPr/>
        </p:nvSpPr>
        <p:spPr>
          <a:xfrm>
            <a:off x="966788" y="1609724"/>
            <a:ext cx="10387012" cy="418623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6772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9BC26-BC3A-4F86-BFBF-3D3020D7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06DE0-3ABB-4C51-A32A-EECDB2EDCAFB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9C5E3-D85C-48F7-851C-794747CD0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091" y="3472440"/>
            <a:ext cx="6895971" cy="25248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F80E900-2D4D-4709-8A01-621457AB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110220"/>
            <a:ext cx="8317706" cy="892174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ติดต่อขอข้อมูลเพิ่มเติมและจัดส่งข้อเสนอโครงการได้ที่</a:t>
            </a:r>
            <a:r>
              <a:rPr lang="en-US" sz="28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:</a:t>
            </a:r>
            <a:endParaRPr lang="th-TH" sz="2800" b="1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FDCC5D5-5BA6-4718-819E-7208C8424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82" y="1759378"/>
            <a:ext cx="6582749" cy="25550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sz="2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ฝ่ายส่งเสริมและสนับสนุนการพัฒนาอุตสาหกรรมและธุรกิจ</a:t>
            </a:r>
          </a:p>
          <a:p>
            <a:pPr marL="0" indent="0">
              <a:buNone/>
            </a:pPr>
            <a:r>
              <a:rPr lang="th-TH" sz="2000" b="1" dirty="0">
                <a:latin typeface="DilleniaUPC" panose="02020603050405020304" pitchFamily="18" charset="-34"/>
                <a:cs typeface="DilleniaUPC" panose="02020603050405020304" pitchFamily="18" charset="-34"/>
              </a:rPr>
              <a:t>สำนักงานส่งเสริมเศรษฐกิจดิจิทัล</a:t>
            </a:r>
          </a:p>
          <a:p>
            <a:pPr marL="0" indent="0">
              <a:buNone/>
            </a:pPr>
            <a:r>
              <a:rPr lang="th-TH" sz="2000" dirty="0">
                <a:latin typeface="DilleniaUPC" panose="02020603050405020304" pitchFamily="18" charset="-34"/>
                <a:cs typeface="DilleniaUPC" panose="02020603050405020304" pitchFamily="18" charset="-34"/>
              </a:rPr>
              <a:t>เลขที่ 80 ถนนลาดพร้าว ซอยลาดพร้าว 4</a:t>
            </a:r>
          </a:p>
          <a:p>
            <a:pPr marL="0" indent="0">
              <a:buNone/>
            </a:pPr>
            <a:r>
              <a:rPr lang="th-TH" sz="2000" dirty="0">
                <a:latin typeface="DilleniaUPC" panose="02020603050405020304" pitchFamily="18" charset="-34"/>
                <a:cs typeface="DilleniaUPC" panose="02020603050405020304" pitchFamily="18" charset="-34"/>
              </a:rPr>
              <a:t>แขวงจอมพล เขตจตุจักร กรุงเทพมหานคร 10900</a:t>
            </a:r>
            <a:endParaRPr lang="en-US" sz="20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>
              <a:buNone/>
            </a:pPr>
            <a:r>
              <a:rPr lang="th-TH" sz="2000" dirty="0">
                <a:latin typeface="DilleniaUPC" panose="02020603050405020304" pitchFamily="18" charset="-34"/>
                <a:cs typeface="DilleniaUPC" panose="02020603050405020304" pitchFamily="18" charset="-34"/>
              </a:rPr>
              <a:t>     โทรศัพท์ 0 2026 2333 ต่อ 3207, 3204-6,1312</a:t>
            </a:r>
            <a:endParaRPr lang="en-US" sz="20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  <a:p>
            <a:pPr marL="0" indent="0">
              <a:buNone/>
            </a:pPr>
            <a:r>
              <a:rPr lang="en-US" sz="2000" dirty="0">
                <a:latin typeface="DilleniaUPC" panose="02020603050405020304" pitchFamily="18" charset="-34"/>
                <a:cs typeface="DilleniaUPC" panose="02020603050405020304" pitchFamily="18" charset="-34"/>
              </a:rPr>
              <a:t>    E-mail: dti@depa.or.th</a:t>
            </a:r>
          </a:p>
          <a:p>
            <a:pPr marL="0" indent="0">
              <a:buNone/>
            </a:pPr>
            <a:r>
              <a:rPr lang="en-US" sz="2000" dirty="0">
                <a:latin typeface="DilleniaUPC" panose="02020603050405020304" pitchFamily="18" charset="-34"/>
                <a:cs typeface="DilleniaUPC" panose="02020603050405020304" pitchFamily="18" charset="-34"/>
              </a:rPr>
              <a:t>    </a:t>
            </a:r>
            <a:endParaRPr lang="th-TH" sz="2000" dirty="0">
              <a:latin typeface="DilleniaUPC" panose="02020603050405020304" pitchFamily="18" charset="-34"/>
              <a:cs typeface="Dilleni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7A568A-81B8-442F-9194-4B3BC1063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2" y="3142466"/>
            <a:ext cx="227626" cy="227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DD964-9F93-472C-81EC-3EA0FF9C8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2" y="3479404"/>
            <a:ext cx="227626" cy="2276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5E838E-C782-4A7C-8203-B44A08A9F740}"/>
              </a:ext>
            </a:extLst>
          </p:cNvPr>
          <p:cNvCxnSpPr>
            <a:cxnSpLocks/>
          </p:cNvCxnSpPr>
          <p:nvPr/>
        </p:nvCxnSpPr>
        <p:spPr>
          <a:xfrm>
            <a:off x="228600" y="357188"/>
            <a:ext cx="11882438" cy="0"/>
          </a:xfrm>
          <a:prstGeom prst="line">
            <a:avLst/>
          </a:prstGeom>
          <a:ln w="76200">
            <a:solidFill>
              <a:srgbClr val="FBE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0E40C7-85D2-4E89-9A5E-44C325A190F2}"/>
              </a:ext>
            </a:extLst>
          </p:cNvPr>
          <p:cNvCxnSpPr>
            <a:cxnSpLocks/>
          </p:cNvCxnSpPr>
          <p:nvPr/>
        </p:nvCxnSpPr>
        <p:spPr>
          <a:xfrm flipV="1">
            <a:off x="11808618" y="120225"/>
            <a:ext cx="1" cy="6601250"/>
          </a:xfrm>
          <a:prstGeom prst="line">
            <a:avLst/>
          </a:prstGeom>
          <a:ln w="76200">
            <a:solidFill>
              <a:srgbClr val="FBE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CD4EA9-EB56-4532-B572-2BD8BB40CB2A}"/>
              </a:ext>
            </a:extLst>
          </p:cNvPr>
          <p:cNvCxnSpPr>
            <a:cxnSpLocks/>
          </p:cNvCxnSpPr>
          <p:nvPr/>
        </p:nvCxnSpPr>
        <p:spPr>
          <a:xfrm>
            <a:off x="307181" y="6301582"/>
            <a:ext cx="11803857" cy="0"/>
          </a:xfrm>
          <a:prstGeom prst="line">
            <a:avLst/>
          </a:prstGeom>
          <a:ln w="76200">
            <a:solidFill>
              <a:srgbClr val="FBE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A6173C-C465-494D-8654-0D1A77E39176}"/>
              </a:ext>
            </a:extLst>
          </p:cNvPr>
          <p:cNvCxnSpPr>
            <a:cxnSpLocks/>
          </p:cNvCxnSpPr>
          <p:nvPr/>
        </p:nvCxnSpPr>
        <p:spPr>
          <a:xfrm flipV="1">
            <a:off x="492919" y="57151"/>
            <a:ext cx="0" cy="6664324"/>
          </a:xfrm>
          <a:prstGeom prst="line">
            <a:avLst/>
          </a:prstGeom>
          <a:ln w="76200">
            <a:solidFill>
              <a:srgbClr val="FBE8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01D7CCA-9462-42F5-B410-D3A5549D9D38}"/>
              </a:ext>
            </a:extLst>
          </p:cNvPr>
          <p:cNvSpPr txBox="1"/>
          <p:nvPr/>
        </p:nvSpPr>
        <p:spPr>
          <a:xfrm>
            <a:off x="7685776" y="278082"/>
            <a:ext cx="41328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75882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.pptx" id="{6442553B-2593-4F6E-938A-8055DDEC8D03}" vid="{B4D32407-E9B6-4E59-921F-1447FA813D4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1814</TotalTime>
  <Words>456</Words>
  <Application>Microsoft Office PowerPoint</Application>
  <PresentationFormat>Widescreen</PresentationFormat>
  <Paragraphs>169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DilleniaUPC</vt:lpstr>
      <vt:lpstr>TH SarabunPSK</vt:lpstr>
      <vt:lpstr>Office Theme</vt:lpstr>
      <vt:lpstr>1_Office Theme</vt:lpstr>
      <vt:lpstr>PowerPoint Presentation</vt:lpstr>
      <vt:lpstr>ส่วนที่ 1 : ข้อมูลบริษัท (พอสังเขป)</vt:lpstr>
      <vt:lpstr>ส่วนที่ 2 : รายละเอียดโครงการที่นำเสนอ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ติดต่อขอข้อมูลเพิ่มเติมและจัดส่งข้อเสนอโครงการได้ที่: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 Digital Transformation Funds</dc:title>
  <dc:creator>??????? ????????????</dc:creator>
  <cp:lastModifiedBy>Teerachai Srisuwong</cp:lastModifiedBy>
  <cp:revision>79</cp:revision>
  <dcterms:created xsi:type="dcterms:W3CDTF">2018-08-01T04:38:14Z</dcterms:created>
  <dcterms:modified xsi:type="dcterms:W3CDTF">2024-03-27T09:34:43Z</dcterms:modified>
</cp:coreProperties>
</file>