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1076" r:id="rId5"/>
    <p:sldId id="1083" r:id="rId6"/>
  </p:sldIdLst>
  <p:sldSz cx="12192000" cy="6858000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kaya Chouymuangpak" initials="SC" lastIdx="2" clrIdx="0">
    <p:extLst>
      <p:ext uri="{19B8F6BF-5375-455C-9EA6-DF929625EA0E}">
        <p15:presenceInfo xmlns:p15="http://schemas.microsoft.com/office/powerpoint/2012/main" userId="S::sakaya.ch@depa.or.th::a111c284-217b-439c-9224-ad62b354e6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C52"/>
    <a:srgbClr val="FFE200"/>
    <a:srgbClr val="102E55"/>
    <a:srgbClr val="FFF4E7"/>
    <a:srgbClr val="FFE699"/>
    <a:srgbClr val="FFE603"/>
    <a:srgbClr val="F347A6"/>
    <a:srgbClr val="FFE703"/>
    <a:srgbClr val="FFF2CC"/>
    <a:srgbClr val="0C2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สไตล์สีอ่อน 1 - เน้น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สไตล์สีอ่อน 1 - เน้น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สไตล์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10948-1406-45B5-AE9E-6ABB629F5749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F8F2C-59FD-42D8-AB03-F8B9AF876CA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6110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F8F2C-59FD-42D8-AB03-F8B9AF876CA8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511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61EE-BA56-441D-85E8-8A79D96E0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57D98-35AF-4C43-B062-64524517C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F5C6B-5805-4F41-BD0B-BF7ADEDA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F436-6976-4189-9236-6E7D4915C41E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2E515-9185-4720-84C9-985DDB10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819AF-70B2-4052-A670-7A0B820E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7DA9-97C7-4249-A9E9-A85C18A12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909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1154-4586-46CA-B518-A8CCBC68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DF72B-AF4E-4BFC-9A73-3E693563C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6681B-9387-4A81-B8F2-3D597708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F436-6976-4189-9236-6E7D4915C41E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F5036-3421-41A3-8168-2A74B6AE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9C4A4-567D-4317-B083-CE90DB24D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7DA9-97C7-4249-A9E9-A85C18A12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575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8FC05E-87D1-4C24-BAB0-F57ACB692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BCA2A5-8A35-427F-AF6A-364959914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9E56C-C4EA-4413-8DC9-FEBC24B19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F436-6976-4189-9236-6E7D4915C41E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DA3A6-C1ED-4078-ABF8-47169074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26D29-E543-409A-9C50-E92848EF2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7DA9-97C7-4249-A9E9-A85C18A12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008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5C09-19D4-4318-BBDB-D6A09232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C16F-5471-44C5-B9B5-5ED88498E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B83DD-EB4C-492F-8311-46A78F2E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F436-6976-4189-9236-6E7D4915C41E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4530D-4EE7-4D78-BED9-4DEF4090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C3318-BEAB-40D0-B71D-38013AAB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7DA9-97C7-4249-A9E9-A85C18A12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3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C1EA8-068A-4995-9193-33E2E0D4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8814D-00CB-4274-8427-B71CFBD1F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A81B4-0AD9-4A7E-9E8D-65930989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F436-6976-4189-9236-6E7D4915C41E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E9A4-3299-4366-BAD7-399262BF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9D7D6-EBCF-42E5-89AB-FCF39C51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7DA9-97C7-4249-A9E9-A85C18A12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704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B0221-31C9-459C-9942-2E763265E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292ED-BA31-413A-8751-3D56BD3F53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AFF7E-2B3F-4979-A1AB-CD2A489CE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3D5D3-FFD8-41A1-BA66-B9924FBED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F436-6976-4189-9236-6E7D4915C41E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B1AD4-B4A1-446C-95B9-D451CC449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40B18-E592-44A1-BA14-F6BE6BD8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7DA9-97C7-4249-A9E9-A85C18A12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497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045F1-AEAE-4A50-8B8D-904F9267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61CF6-9E0F-4991-A1ED-AFC3D1EAA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EF8AF-A736-4F08-97F4-E3707CB7D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D4B0B-822B-4516-8156-8613B320F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F3335-B9CB-4A27-9756-8BD325B4D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E5392C-1451-4F06-8178-AA313C47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F436-6976-4189-9236-6E7D4915C41E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E51446-458B-42CF-8D7F-0ADDF90BF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80D376-FF1A-4C1F-A295-185B4505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7DA9-97C7-4249-A9E9-A85C18A12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874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1C487-F8FE-4C76-AAC5-D38D973F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95D6AA-331F-4FC0-AFF5-B82F682A8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F436-6976-4189-9236-6E7D4915C41E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03234-73B6-414D-9E73-21CE9ACA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5498A-CE68-4811-AF85-4C729AFD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7DA9-97C7-4249-A9E9-A85C18A12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794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FC822-46A3-4418-AA34-28366E5F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F436-6976-4189-9236-6E7D4915C41E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2C028-7513-46E4-8729-DA414962D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6CF5E-2450-4777-90E6-E6833D4D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7DA9-97C7-4249-A9E9-A85C18A12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01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861DA-6C06-41DD-BA9B-854C42D3D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CF5DA-768B-43BC-A21C-15C3F2190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18DE3-4F0B-4C33-9A5D-479D2E580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78ECB-6ACA-47FC-9797-9AE8542D9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F436-6976-4189-9236-6E7D4915C41E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AAC28-1188-48E6-B7AF-C4157BCB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E26C0-28DC-416E-84C5-D72363A5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7DA9-97C7-4249-A9E9-A85C18A12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935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FBD11-DDD7-4307-9140-35709A0B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820D5-41AC-41D8-90C2-55501FE44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65B66-DC39-4E24-9E1C-298E81931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07D9-43B9-4DE2-A066-D83F97D3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3F436-6976-4189-9236-6E7D4915C41E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0FDFE-E656-4914-B170-EEB11F632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D3DA0-0263-47A1-9484-DD56E8FD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7DA9-97C7-4249-A9E9-A85C18A12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587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FD3201-6228-4BAA-8571-4A5D473F1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F5AE8-3DA7-4056-B5A7-3CC4CE030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147FE-D47B-41C4-8478-4CCC33893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3F436-6976-4189-9236-6E7D4915C41E}" type="datetimeFigureOut">
              <a:rPr lang="th-TH" smtClean="0"/>
              <a:t>11/05/65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94922-E4A2-44E6-83B1-0B3D598A4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F91C9-412A-434F-82CA-EC76EDD8C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27DA9-97C7-4249-A9E9-A85C18A12A8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502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https://dx.lnwfile.com/pqfa93.jpg" TargetMode="External"/><Relationship Id="rId2" Type="http://schemas.openxmlformats.org/officeDocument/2006/relationships/image" Target="../media/image12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https://s3gw.inet.co.th:8082/smegp-image-3/smegp_images/60/SMEGP-2021-12-12-20-03-20-PRODUCT-001.jpg" TargetMode="External"/><Relationship Id="rId10" Type="http://schemas.openxmlformats.org/officeDocument/2006/relationships/image" Target="../media/image20.png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A67A535E-C5EC-4751-AF54-2A9E75CEF2EA}"/>
              </a:ext>
            </a:extLst>
          </p:cNvPr>
          <p:cNvSpPr txBox="1"/>
          <p:nvPr/>
        </p:nvSpPr>
        <p:spPr>
          <a:xfrm>
            <a:off x="27537" y="581892"/>
            <a:ext cx="6122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เขตพื้นที่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อ. ยี่งอ จ. นราธิวาส </a:t>
            </a: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ประเภท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รัฐบาล (อ.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 –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  นักเรียน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209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คน   ครู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17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คน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ผลงานที่ผ่านมา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: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ได้รับรางวัล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Teacher Idol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depa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Teacher Boost Camp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ประจำภาคใต้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(2564)/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ได้รับรางวัลชนะเลิศ เหรียญทอง การแข่งขันหุ่นยนต์ระดับพื้นฐาน ป.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1-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ในงานศิลปหัตถกรรมครั้งที่ 9 ระดับ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สพป.นธ.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 (2562)/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ได้รับรางวัล เหรียญเงิน การแข่งขันหุ่นยนต์ระดับพื้นฐาน ป.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1-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ในงานศิลปหัตถกรรมครั้งที่ 9 ระดับชาติ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(2563)/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ได้รับรางวัลชนะเลิศ การประกวด การผลิตสื่อการเรียนรู้ด้วยวีดีทัศน์ เรื่อง "เที่ยวซาเบ็ง ไม่มีเซ็ง ผ่านเกม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Minecraft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บนเว็ปไซต์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Code.org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จัดขึ้นโดยสำนักงานศึกษาธิการจังหวัด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ได้รับรางวัล เหรียญทอง การประกวดสื่อนวัตกรรมการจัดการเรียนรู้ในสถานการณ์การแพร่ระบาดของโรคติดเชื้อไวรัสโคโรนา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2019 (COVID -19)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ในชื่อนวัตกรรม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CPR: Code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Playgound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Run Relationships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จัดขึ้นโดยศูนย์ประสานงานและบริหารการศึกษาจังหวัดชายแดนภาคใต้ สำนักงานปลัดกระทรวงศึกษา กระทรวงศึกษาธิการ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/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ได้รางวัลชนะเลิศการประกวดนวัตกรรมพัฒนาสถานศึกษาเป็นโรงเรียนคุณภาพ ประเภทสายงานการสอน </a:t>
            </a:r>
            <a:r>
              <a:rPr kumimoji="0" lang="en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ในชื่อนวัตกรรม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CRP: Code Playground Run Robotics</a:t>
            </a:r>
            <a:endParaRPr kumimoji="0" lang="en-TH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7B0780-4967-47A8-A08B-4901F7F933B9}"/>
              </a:ext>
            </a:extLst>
          </p:cNvPr>
          <p:cNvSpPr txBox="1"/>
          <p:nvPr/>
        </p:nvSpPr>
        <p:spPr>
          <a:xfrm>
            <a:off x="2976753" y="2584141"/>
            <a:ext cx="3181928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เน้นการขยายผลสู่การพัฒนาบุคลากรครู ผลักดันให้นักเรียนมีศักยภาพในการแข่งขัน และเป็นศูนย์จัดกิจกรรมแข่งขันให้กับโรงเรียนเครือข่าย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นักเรียนได้เข้าร่วมแข่งขันเกี่ยวกับ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coding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และหุ่นยนต์ระดับศูนย์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ครั้ง</a:t>
            </a:r>
            <a:r>
              <a:rPr kumimoji="0" lang="en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ครูได้รับการอบรมและพัฒนาทักษะ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coding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ในรูปแบบออนไลน์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100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คน</a:t>
            </a:r>
            <a:r>
              <a:rPr kumimoji="0" lang="en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จัดกิจกรรมแข่งขันทักษะ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coding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ให้นักเรียนในศูนย์เครือข่าย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8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โรงเรียน</a:t>
            </a:r>
            <a:r>
              <a:rPr kumimoji="0" lang="en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4.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มีคู่มือกิจกรรม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plug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robot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ชุด</a:t>
            </a:r>
            <a:endParaRPr kumimoji="0" lang="en-TH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9A835BA-9174-49AB-B6CB-6B4905344C41}"/>
              </a:ext>
            </a:extLst>
          </p:cNvPr>
          <p:cNvGrpSpPr/>
          <p:nvPr/>
        </p:nvGrpSpPr>
        <p:grpSpPr>
          <a:xfrm>
            <a:off x="6073115" y="363381"/>
            <a:ext cx="2189047" cy="646331"/>
            <a:chOff x="7924118" y="57576"/>
            <a:chExt cx="1446535" cy="64633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1EC67A-2889-42A2-B049-FD20C35BD689}"/>
                </a:ext>
              </a:extLst>
            </p:cNvPr>
            <p:cNvSpPr txBox="1"/>
            <p:nvPr/>
          </p:nvSpPr>
          <p:spPr>
            <a:xfrm>
              <a:off x="7924118" y="57576"/>
              <a:ext cx="144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ห้องสำหรับดำเนินการ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5A7F3F42-A8E1-42AE-A733-4CC290246D86}"/>
                </a:ext>
              </a:extLst>
            </p:cNvPr>
            <p:cNvCxnSpPr>
              <a:cxnSpLocks/>
            </p:cNvCxnSpPr>
            <p:nvPr/>
          </p:nvCxnSpPr>
          <p:spPr>
            <a:xfrm>
              <a:off x="8343391" y="387236"/>
              <a:ext cx="59825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4602B8-A1C1-4DB5-9AF4-AD4F63619E74}"/>
              </a:ext>
            </a:extLst>
          </p:cNvPr>
          <p:cNvGrpSpPr/>
          <p:nvPr/>
        </p:nvGrpSpPr>
        <p:grpSpPr>
          <a:xfrm>
            <a:off x="130232" y="220537"/>
            <a:ext cx="1607077" cy="397976"/>
            <a:chOff x="208424" y="559744"/>
            <a:chExt cx="1607077" cy="39797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338140-5CC1-4BD3-9A4F-790DB0956B05}"/>
                </a:ext>
              </a:extLst>
            </p:cNvPr>
            <p:cNvSpPr txBox="1"/>
            <p:nvPr/>
          </p:nvSpPr>
          <p:spPr>
            <a:xfrm>
              <a:off x="578595" y="588388"/>
              <a:ext cx="1236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ข้อมูลทั่วไป</a:t>
              </a: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CFD93E73-A669-44FB-A2F4-8C6C9B583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24" y="559744"/>
              <a:ext cx="370171" cy="37017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7BBEBE-AB04-4EB4-BD2F-27227EF439F3}"/>
              </a:ext>
            </a:extLst>
          </p:cNvPr>
          <p:cNvGrpSpPr/>
          <p:nvPr/>
        </p:nvGrpSpPr>
        <p:grpSpPr>
          <a:xfrm>
            <a:off x="26057" y="1989316"/>
            <a:ext cx="1478178" cy="458666"/>
            <a:chOff x="67948" y="2579148"/>
            <a:chExt cx="1478178" cy="4586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B42640-89AB-49ED-9525-53B13968247E}"/>
                </a:ext>
              </a:extLst>
            </p:cNvPr>
            <p:cNvSpPr txBox="1"/>
            <p:nvPr/>
          </p:nvSpPr>
          <p:spPr>
            <a:xfrm>
              <a:off x="562752" y="2648775"/>
              <a:ext cx="983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เป้าหมาย </a:t>
              </a:r>
            </a:p>
          </p:txBody>
        </p: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2E6C1D5A-5DFA-42A0-9DF2-CB4460094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48" y="2579148"/>
              <a:ext cx="458666" cy="458666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AE305CA5-69AB-48D2-BC76-9628E4871646}"/>
              </a:ext>
            </a:extLst>
          </p:cNvPr>
          <p:cNvSpPr txBox="1"/>
          <p:nvPr/>
        </p:nvSpPr>
        <p:spPr>
          <a:xfrm>
            <a:off x="3182388" y="6327768"/>
            <a:ext cx="29856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ศูนย์อยู่ภายใต้กลุ่มสาระการเรียนรู้วิทยาศาสตร์และเทคโนโลยี พร้อมแต่งตั้งคณะกรรมการบริหารดำเนินงาน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606EEF7-383B-4061-BC29-DF095749A5BD}"/>
              </a:ext>
            </a:extLst>
          </p:cNvPr>
          <p:cNvGrpSpPr/>
          <p:nvPr/>
        </p:nvGrpSpPr>
        <p:grpSpPr>
          <a:xfrm>
            <a:off x="6410477" y="5370664"/>
            <a:ext cx="1851685" cy="420175"/>
            <a:chOff x="3219412" y="2377723"/>
            <a:chExt cx="1851685" cy="420175"/>
          </a:xfrm>
        </p:grpSpPr>
        <p:pic>
          <p:nvPicPr>
            <p:cNvPr id="30" name="Picture 29" descr="Icon&#10;&#10;Description automatically generated with low confidence">
              <a:extLst>
                <a:ext uri="{FF2B5EF4-FFF2-40B4-BE49-F238E27FC236}">
                  <a16:creationId xmlns:a16="http://schemas.microsoft.com/office/drawing/2014/main" id="{B131F5FD-0FE4-4056-B4F6-76966C136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9412" y="2377723"/>
              <a:ext cx="403373" cy="40337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660707-D861-4AA6-AE53-6FC324858E6F}"/>
                </a:ext>
              </a:extLst>
            </p:cNvPr>
            <p:cNvSpPr txBox="1"/>
            <p:nvPr/>
          </p:nvSpPr>
          <p:spPr>
            <a:xfrm>
              <a:off x="3586369" y="2428566"/>
              <a:ext cx="1484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Business Plan </a:t>
              </a:r>
              <a:endParaRPr kumimoji="0" lang="th-TH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C6C162-B554-426D-B3D1-F0162D513D5F}"/>
              </a:ext>
            </a:extLst>
          </p:cNvPr>
          <p:cNvGrpSpPr/>
          <p:nvPr/>
        </p:nvGrpSpPr>
        <p:grpSpPr>
          <a:xfrm>
            <a:off x="2185909" y="6396146"/>
            <a:ext cx="1437244" cy="369332"/>
            <a:chOff x="6395792" y="1753306"/>
            <a:chExt cx="1437244" cy="36933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1F3AD87-8848-48AF-BC30-366389944284}"/>
                </a:ext>
              </a:extLst>
            </p:cNvPr>
            <p:cNvSpPr txBox="1"/>
            <p:nvPr/>
          </p:nvSpPr>
          <p:spPr>
            <a:xfrm>
              <a:off x="6719304" y="1753306"/>
              <a:ext cx="11137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Exit Plan </a:t>
              </a:r>
              <a:endParaRPr kumimoji="0" lang="th-TH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0BA3BA2A-C035-437F-B4DE-240751C2D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792" y="1775958"/>
              <a:ext cx="324028" cy="324028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6BA7950-E2E6-41C7-983B-E74CA668CFF3}"/>
              </a:ext>
            </a:extLst>
          </p:cNvPr>
          <p:cNvSpPr txBox="1"/>
          <p:nvPr/>
        </p:nvSpPr>
        <p:spPr>
          <a:xfrm>
            <a:off x="7652270" y="5441036"/>
            <a:ext cx="31678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ประมาณการรายได้รวมต่อปี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70,000 </a:t>
            </a:r>
            <a:r>
              <a:rPr kumimoji="0" lang="th-TH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บาท</a:t>
            </a:r>
          </a:p>
        </p:txBody>
      </p:sp>
      <p:sp>
        <p:nvSpPr>
          <p:cNvPr id="94" name="สี่เหลี่ยมผืนผ้า 39">
            <a:extLst>
              <a:ext uri="{FF2B5EF4-FFF2-40B4-BE49-F238E27FC236}">
                <a16:creationId xmlns:a16="http://schemas.microsoft.com/office/drawing/2014/main" id="{5B0CCD85-25CE-4A87-8937-508B0CD0F576}"/>
              </a:ext>
            </a:extLst>
          </p:cNvPr>
          <p:cNvSpPr/>
          <p:nvPr/>
        </p:nvSpPr>
        <p:spPr>
          <a:xfrm>
            <a:off x="8601374" y="187451"/>
            <a:ext cx="3882990" cy="688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พื้นที่บริเวณที่ต้องการ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5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สร้าง</a:t>
            </a:r>
            <a:r>
              <a:rPr kumimoji="0" lang="th-TH" sz="15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ศูนย์พัฒนาการเรียนรู้นวัตกรรมและโค้ดดิ้ง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1119FD9-50FE-4BC7-97B3-9313A78D4C2D}"/>
              </a:ext>
            </a:extLst>
          </p:cNvPr>
          <p:cNvCxnSpPr>
            <a:cxnSpLocks/>
          </p:cNvCxnSpPr>
          <p:nvPr/>
        </p:nvCxnSpPr>
        <p:spPr>
          <a:xfrm>
            <a:off x="6146849" y="520576"/>
            <a:ext cx="42469" cy="6363630"/>
          </a:xfrm>
          <a:prstGeom prst="line">
            <a:avLst/>
          </a:prstGeom>
          <a:ln w="76200">
            <a:solidFill>
              <a:srgbClr val="FFE6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2C056F2-0D5C-45C2-B020-5EBF62921A27}"/>
              </a:ext>
            </a:extLst>
          </p:cNvPr>
          <p:cNvGrpSpPr/>
          <p:nvPr/>
        </p:nvGrpSpPr>
        <p:grpSpPr>
          <a:xfrm>
            <a:off x="50163" y="6349032"/>
            <a:ext cx="2344568" cy="404519"/>
            <a:chOff x="211116" y="5271469"/>
            <a:chExt cx="2505785" cy="404519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FAB16F1-CFE8-4FDB-8D0B-47EBB2FA49BC}"/>
                </a:ext>
              </a:extLst>
            </p:cNvPr>
            <p:cNvSpPr txBox="1"/>
            <p:nvPr/>
          </p:nvSpPr>
          <p:spPr>
            <a:xfrm>
              <a:off x="597888" y="5306656"/>
              <a:ext cx="21190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แผนการดำเนินงาน</a:t>
              </a: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: 1 </a:t>
              </a:r>
              <a:r>
                <a: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TH SarabunPSK" panose="020B0500040200020003" pitchFamily="34" charset="-34"/>
                </a:rPr>
                <a:t>ปี </a:t>
              </a:r>
            </a:p>
          </p:txBody>
        </p:sp>
        <p:pic>
          <p:nvPicPr>
            <p:cNvPr id="107" name="Picture 106" descr="A picture containing treemap chart&#10;&#10;Description automatically generated">
              <a:extLst>
                <a:ext uri="{FF2B5EF4-FFF2-40B4-BE49-F238E27FC236}">
                  <a16:creationId xmlns:a16="http://schemas.microsoft.com/office/drawing/2014/main" id="{C9ADAAB4-EBCA-448F-8DB9-722D53610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16" y="5271469"/>
              <a:ext cx="366627" cy="366627"/>
            </a:xfrm>
            <a:prstGeom prst="rect">
              <a:avLst/>
            </a:prstGeom>
          </p:spPr>
        </p:pic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99BE70DD-64FA-4D20-9354-AC1902524777}"/>
              </a:ext>
            </a:extLst>
          </p:cNvPr>
          <p:cNvSpPr txBox="1"/>
          <p:nvPr/>
        </p:nvSpPr>
        <p:spPr>
          <a:xfrm>
            <a:off x="6761302" y="3864645"/>
            <a:ext cx="18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Operation Plan</a:t>
            </a:r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E02C14DD-1611-4CDB-A806-62C4F98145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63" y="3840257"/>
            <a:ext cx="418109" cy="418109"/>
          </a:xfrm>
          <a:prstGeom prst="rect">
            <a:avLst/>
          </a:prstGeom>
        </p:spPr>
      </p:pic>
      <p:sp>
        <p:nvSpPr>
          <p:cNvPr id="114" name="สี่เหลี่ยมผืนผ้า 2">
            <a:extLst>
              <a:ext uri="{FF2B5EF4-FFF2-40B4-BE49-F238E27FC236}">
                <a16:creationId xmlns:a16="http://schemas.microsoft.com/office/drawing/2014/main" id="{22EB8ACB-B2FE-4A28-87C3-9578DEAF0055}"/>
              </a:ext>
            </a:extLst>
          </p:cNvPr>
          <p:cNvSpPr/>
          <p:nvPr/>
        </p:nvSpPr>
        <p:spPr>
          <a:xfrm>
            <a:off x="6239552" y="4245464"/>
            <a:ext cx="2824704" cy="1188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marR="0" lvl="0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kumimoji="0" lang="th-TH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จัดการเรียนการสอนนักเรียนประถมศึกษาวิชาวิทยาศาสตร์และเทคโนโลยี (วิทยาการคำนวณ)</a:t>
            </a:r>
          </a:p>
          <a:p>
            <a:pPr marL="90488" marR="0" lvl="0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kumimoji="0" lang="th-TH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จัดกิจกรรมชมรม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Coding/Robot</a:t>
            </a:r>
          </a:p>
          <a:p>
            <a:pPr marL="90488" marR="0" lvl="0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kumimoji="0" lang="th-TH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จัดอบรม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/</a:t>
            </a:r>
            <a:r>
              <a:rPr kumimoji="0" lang="th-TH" sz="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กิจกรรมให้เครือข่าย</a:t>
            </a:r>
          </a:p>
          <a:p>
            <a:pPr marL="180975" marR="0" lvl="0" indent="-180975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endParaRPr kumimoji="0" lang="th-TH" sz="15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48284D6D-BB7D-4050-87F6-5722B00B76B5}"/>
              </a:ext>
            </a:extLst>
          </p:cNvPr>
          <p:cNvGraphicFramePr>
            <a:graphicFrameLocks noGrp="1"/>
          </p:cNvGraphicFramePr>
          <p:nvPr/>
        </p:nvGraphicFramePr>
        <p:xfrm>
          <a:off x="109147" y="3863731"/>
          <a:ext cx="5838109" cy="2472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433">
                  <a:extLst>
                    <a:ext uri="{9D8B030D-6E8A-4147-A177-3AD203B41FA5}">
                      <a16:colId xmlns:a16="http://schemas.microsoft.com/office/drawing/2014/main" val="2400785148"/>
                    </a:ext>
                  </a:extLst>
                </a:gridCol>
                <a:gridCol w="1137896">
                  <a:extLst>
                    <a:ext uri="{9D8B030D-6E8A-4147-A177-3AD203B41FA5}">
                      <a16:colId xmlns:a16="http://schemas.microsoft.com/office/drawing/2014/main" val="840196796"/>
                    </a:ext>
                  </a:extLst>
                </a:gridCol>
                <a:gridCol w="1246904">
                  <a:extLst>
                    <a:ext uri="{9D8B030D-6E8A-4147-A177-3AD203B41FA5}">
                      <a16:colId xmlns:a16="http://schemas.microsoft.com/office/drawing/2014/main" val="4084335856"/>
                    </a:ext>
                  </a:extLst>
                </a:gridCol>
                <a:gridCol w="992876">
                  <a:extLst>
                    <a:ext uri="{9D8B030D-6E8A-4147-A177-3AD203B41FA5}">
                      <a16:colId xmlns:a16="http://schemas.microsoft.com/office/drawing/2014/main" val="864561518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u="none" strike="noStrike">
                          <a:solidFill>
                            <a:srgbClr val="FFFF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หมวดค่าใช้จ่าย</a:t>
                      </a:r>
                      <a:endParaRPr lang="th-TH" sz="1600" b="1" i="0" u="none" strike="noStrike">
                        <a:solidFill>
                          <a:srgbClr val="FFFF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 anchor="ctr">
                    <a:solidFill>
                      <a:srgbClr val="0F2C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u="none" strike="noStrike">
                          <a:solidFill>
                            <a:srgbClr val="FFFF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โรงเรียน</a:t>
                      </a:r>
                      <a:endParaRPr lang="th-TH" sz="1600" b="1" i="0" u="none" strike="noStrike">
                        <a:solidFill>
                          <a:srgbClr val="FFFF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 anchor="ctr">
                    <a:solidFill>
                      <a:srgbClr val="0F2C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rgbClr val="FFFF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depa</a:t>
                      </a:r>
                      <a:endParaRPr lang="en-US" sz="1600" b="1" i="0" u="none" strike="noStrike">
                        <a:solidFill>
                          <a:srgbClr val="FFFF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 anchor="ctr">
                    <a:solidFill>
                      <a:srgbClr val="0F2C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600" u="none" strike="noStrike">
                          <a:solidFill>
                            <a:srgbClr val="FFFF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600" b="1" i="0" u="none" strike="noStrike">
                        <a:solidFill>
                          <a:srgbClr val="FFFF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 anchor="ctr">
                    <a:solidFill>
                      <a:srgbClr val="0F2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67316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5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1.รวมค่าใช้จ่ายในการศึกษา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  <a:latin typeface="TH SarabunPSK"/>
                          <a:cs typeface="TH SarabunPSK"/>
                        </a:rPr>
                        <a:t>-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  <a:cs typeface="TH SarabunPSK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  <a:latin typeface="TH SarabunPSK"/>
                          <a:cs typeface="TH SarabunPSK"/>
                        </a:rPr>
                        <a:t>-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  <a:cs typeface="TH SarabunPSK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07057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5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2.รวมค่าบริหารจัดการ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  <a:latin typeface="TH SarabunPSK"/>
                          <a:cs typeface="TH SarabunPSK"/>
                        </a:rPr>
                        <a:t>-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  <a:cs typeface="TH SarabunPSK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  <a:latin typeface="TH SarabunPSK"/>
                          <a:cs typeface="TH SarabunPSK"/>
                        </a:rPr>
                        <a:t>-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  <a:cs typeface="TH SarabunPSK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11045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5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3.รวมค่าจ้างผู้รับเหมาก่อสร้างอาคาร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  <a:latin typeface="TH SarabunPSK"/>
                          <a:cs typeface="TH SarabunPSK"/>
                        </a:rPr>
                        <a:t>-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  <a:cs typeface="TH SarabunPSK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  <a:latin typeface="TH SarabunPSK"/>
                          <a:cs typeface="TH SarabunPSK"/>
                        </a:rPr>
                        <a:t>-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  <a:cs typeface="TH SarabunPSK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375288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4.รวมค่าเครื่องจักร/วัสดุอุปกรณ์ และการติดตั้ง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5,597.98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79,971.02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85,569.00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06616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rtl="0" fontAlgn="ctr"/>
                      <a:r>
                        <a:rPr lang="th-TH" sz="15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5.รวมค่าพัฒนาระบบ </a:t>
                      </a:r>
                      <a:r>
                        <a:rPr lang="en-US" sz="15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Cloud Computer </a:t>
                      </a:r>
                      <a:r>
                        <a:rPr lang="th-TH" sz="15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ฯ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 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983154"/>
                  </a:ext>
                </a:extLst>
              </a:tr>
              <a:tr h="2813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5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15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5,597.98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79,971.02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85,569.00 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2488"/>
                  </a:ext>
                </a:extLst>
              </a:tr>
              <a:tr h="243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(6.54 %)</a:t>
                      </a:r>
                    </a:p>
                  </a:txBody>
                  <a:tcPr marL="4763" marR="4763" marT="4763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93.46</a:t>
                      </a:r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%)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476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TH SarabunPSK"/>
                        </a:rPr>
                        <a:t>(</a:t>
                      </a: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TH SarabunPSK"/>
                        </a:rPr>
                        <a:t>100</a:t>
                      </a:r>
                      <a:r>
                        <a:rPr lang="th-TH" sz="15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TH SarabunPSK"/>
                        </a:rPr>
                        <a:t>%)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TH SarabunPSK"/>
                        <a:cs typeface="TH SarabunPSK"/>
                      </a:endParaRPr>
                    </a:p>
                  </a:txBody>
                  <a:tcPr marL="4763" marR="4763" marT="4763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540456"/>
                  </a:ext>
                </a:extLst>
              </a:tr>
            </a:tbl>
          </a:graphicData>
        </a:graphic>
      </p:graphicFrame>
      <p:pic>
        <p:nvPicPr>
          <p:cNvPr id="35" name="Picture 34" descr="Chart, icon&#10;&#10;Description automatically generated">
            <a:extLst>
              <a:ext uri="{FF2B5EF4-FFF2-40B4-BE49-F238E27FC236}">
                <a16:creationId xmlns:a16="http://schemas.microsoft.com/office/drawing/2014/main" id="{0B037F23-ADCA-4857-9906-846BAEC58C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73" y="2640030"/>
            <a:ext cx="347680" cy="347680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B12A58DC-8B1D-4768-BFE5-F7DD9F394A47}"/>
              </a:ext>
            </a:extLst>
          </p:cNvPr>
          <p:cNvSpPr txBox="1"/>
          <p:nvPr/>
        </p:nvSpPr>
        <p:spPr>
          <a:xfrm>
            <a:off x="10061453" y="2679754"/>
            <a:ext cx="193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แผนการดำเนินโครงการ</a:t>
            </a:r>
          </a:p>
        </p:txBody>
      </p:sp>
      <p:pic>
        <p:nvPicPr>
          <p:cNvPr id="51" name="Picture 50" descr="Diagram, schematic&#10;&#10;Description automatically generated">
            <a:extLst>
              <a:ext uri="{FF2B5EF4-FFF2-40B4-BE49-F238E27FC236}">
                <a16:creationId xmlns:a16="http://schemas.microsoft.com/office/drawing/2014/main" id="{6AE2E995-8BCA-044D-BC7A-9E308DBAC4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744721" y="512547"/>
            <a:ext cx="1740175" cy="2461515"/>
          </a:xfrm>
          <a:prstGeom prst="rect">
            <a:avLst/>
          </a:prstGeom>
        </p:spPr>
      </p:pic>
      <p:pic>
        <p:nvPicPr>
          <p:cNvPr id="52" name="Picture 51" descr="A picture containing text, floor, indoor, room&#10;&#10;Description automatically generated">
            <a:extLst>
              <a:ext uri="{FF2B5EF4-FFF2-40B4-BE49-F238E27FC236}">
                <a16:creationId xmlns:a16="http://schemas.microsoft.com/office/drawing/2014/main" id="{B8A70187-C968-7F44-A3C1-48BC0A28CF3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7" r="1"/>
          <a:stretch/>
        </p:blipFill>
        <p:spPr bwMode="auto">
          <a:xfrm>
            <a:off x="6605329" y="2384267"/>
            <a:ext cx="1895540" cy="1304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A picture containing text, floor, yellow, colorful&#10;&#10;Description automatically generated">
            <a:extLst>
              <a:ext uri="{FF2B5EF4-FFF2-40B4-BE49-F238E27FC236}">
                <a16:creationId xmlns:a16="http://schemas.microsoft.com/office/drawing/2014/main" id="{7A69D5D7-4CC8-A14E-A019-BBA31BC18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577" r="15335"/>
          <a:stretch/>
        </p:blipFill>
        <p:spPr bwMode="auto">
          <a:xfrm>
            <a:off x="6568469" y="1000247"/>
            <a:ext cx="1954297" cy="1270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548A37B-47BC-0D4E-806D-E3FCC058DCCF}"/>
              </a:ext>
            </a:extLst>
          </p:cNvPr>
          <p:cNvGraphicFramePr>
            <a:graphicFrameLocks noGrp="1"/>
          </p:cNvGraphicFramePr>
          <p:nvPr/>
        </p:nvGraphicFramePr>
        <p:xfrm>
          <a:off x="6990134" y="5805849"/>
          <a:ext cx="2581140" cy="6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1788">
                  <a:extLst>
                    <a:ext uri="{9D8B030D-6E8A-4147-A177-3AD203B41FA5}">
                      <a16:colId xmlns:a16="http://schemas.microsoft.com/office/drawing/2014/main" val="193058516"/>
                    </a:ext>
                  </a:extLst>
                </a:gridCol>
                <a:gridCol w="579352">
                  <a:extLst>
                    <a:ext uri="{9D8B030D-6E8A-4147-A177-3AD203B41FA5}">
                      <a16:colId xmlns:a16="http://schemas.microsoft.com/office/drawing/2014/main" val="26916862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h-TH" sz="1400" b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เงินบริจาค</a:t>
                      </a:r>
                      <a:endParaRPr lang="en-TH" sz="1400" b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20,000</a:t>
                      </a:r>
                      <a:endParaRPr lang="en-TH" sz="1400" b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0871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400" b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โรงเรียนได้จัดสรรงบประมาณ</a:t>
                      </a:r>
                      <a:endParaRPr lang="en-TH" sz="1400" b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40,000</a:t>
                      </a:r>
                      <a:endParaRPr lang="en-TH" sz="1400" b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580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400" b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หน่วยงานอื่นสนับสนุน</a:t>
                      </a:r>
                      <a:endParaRPr lang="en-TH" sz="1400" b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10,000</a:t>
                      </a:r>
                      <a:endParaRPr lang="en-TH" sz="1400" b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32597"/>
                  </a:ext>
                </a:extLst>
              </a:tr>
            </a:tbl>
          </a:graphicData>
        </a:graphic>
      </p:graphicFrame>
      <p:pic>
        <p:nvPicPr>
          <p:cNvPr id="3" name="Picture 2" descr="Chart&#10;&#10;Description automatically generated with low confidence">
            <a:extLst>
              <a:ext uri="{FF2B5EF4-FFF2-40B4-BE49-F238E27FC236}">
                <a16:creationId xmlns:a16="http://schemas.microsoft.com/office/drawing/2014/main" id="{4AA4A054-700A-4A41-BA6A-F0B5BCB0D1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817" y="3196114"/>
            <a:ext cx="3142326" cy="205705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D0E8003-0D2D-4400-BFE7-1F2BA3F95B29}"/>
              </a:ext>
            </a:extLst>
          </p:cNvPr>
          <p:cNvSpPr txBox="1"/>
          <p:nvPr/>
        </p:nvSpPr>
        <p:spPr>
          <a:xfrm>
            <a:off x="411923" y="2324570"/>
            <a:ext cx="5094675" cy="307777"/>
          </a:xfrm>
          <a:prstGeom prst="rect">
            <a:avLst/>
          </a:prstGeom>
          <a:solidFill>
            <a:srgbClr val="FFE69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C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1			Phase 2	</a:t>
            </a:r>
            <a:endParaRPr kumimoji="0" lang="th-TH" sz="1400" b="1" i="0" u="none" strike="noStrike" kern="1200" cap="none" spc="0" normalizeH="0" baseline="0" noProof="0">
              <a:ln>
                <a:noFill/>
              </a:ln>
              <a:solidFill>
                <a:srgbClr val="0F2C52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BAD749-C99D-42A7-9ED1-A32EA4682688}"/>
              </a:ext>
            </a:extLst>
          </p:cNvPr>
          <p:cNvSpPr txBox="1"/>
          <p:nvPr/>
        </p:nvSpPr>
        <p:spPr>
          <a:xfrm>
            <a:off x="349703" y="2711608"/>
            <a:ext cx="2615063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ใส่ข้อมูล เฉพาะกรณีที่โรงเรียน ที่เคยได้รับการส่งเสริมและสนับสนุนโครงการจากสำนักงาน ฯ ในด้าน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Coding, STEM, IoT and AI</a:t>
            </a:r>
            <a:endParaRPr kumimoji="0" lang="en-TH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DAAE1F-1BF4-45EA-C73D-F5B27443F110}"/>
              </a:ext>
            </a:extLst>
          </p:cNvPr>
          <p:cNvSpPr txBox="1"/>
          <p:nvPr/>
        </p:nvSpPr>
        <p:spPr>
          <a:xfrm>
            <a:off x="0" y="-2415"/>
            <a:ext cx="12183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solidFill>
                  <a:srgbClr val="0F2C5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ชื่อโรงเรียน </a:t>
            </a:r>
          </a:p>
        </p:txBody>
      </p:sp>
    </p:spTree>
    <p:extLst>
      <p:ext uri="{BB962C8B-B14F-4D97-AF65-F5344CB8AC3E}">
        <p14:creationId xmlns:p14="http://schemas.microsoft.com/office/powerpoint/2010/main" val="227012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CE949E-9DA2-48C5-9675-B07A8B8AB4B1}"/>
              </a:ext>
            </a:extLst>
          </p:cNvPr>
          <p:cNvSpPr txBox="1"/>
          <p:nvPr/>
        </p:nvSpPr>
        <p:spPr>
          <a:xfrm>
            <a:off x="716569" y="412156"/>
            <a:ext cx="165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ตารางค่าใช้จ่าย 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04BC2FF-7698-4EDC-AC19-06B06A76C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7" y="308599"/>
            <a:ext cx="375500" cy="375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5381BC-0B1A-4359-9DD5-D292035324D5}"/>
              </a:ext>
            </a:extLst>
          </p:cNvPr>
          <p:cNvSpPr txBox="1"/>
          <p:nvPr/>
        </p:nvSpPr>
        <p:spPr>
          <a:xfrm>
            <a:off x="1749790" y="416812"/>
            <a:ext cx="1450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หน่วย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บาท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E9D3A-CE8D-42DF-989D-449A4EEAB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23" y="753207"/>
            <a:ext cx="5164659" cy="5939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A38A54-10E5-419A-81F2-FD51ACB1C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445" y="753208"/>
            <a:ext cx="5041150" cy="2556076"/>
          </a:xfrm>
          <a:prstGeom prst="rect">
            <a:avLst/>
          </a:prstGeom>
        </p:spPr>
      </p:pic>
      <p:pic>
        <p:nvPicPr>
          <p:cNvPr id="9" name="Picture 8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9A832409-FB48-4BD3-970E-FE422B04ED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45" y="3368992"/>
            <a:ext cx="353654" cy="3536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FDE8FC-9A27-4067-9C9E-ABB44A571707}"/>
              </a:ext>
            </a:extLst>
          </p:cNvPr>
          <p:cNvSpPr txBox="1"/>
          <p:nvPr/>
        </p:nvSpPr>
        <p:spPr>
          <a:xfrm>
            <a:off x="6685339" y="3381865"/>
            <a:ext cx="157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Digital Devices  </a:t>
            </a:r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7D1C7AF-9B11-4ADD-9C31-A3EA265B9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3390" r="55405" b="26835"/>
          <a:stretch/>
        </p:blipFill>
        <p:spPr bwMode="auto">
          <a:xfrm>
            <a:off x="6406945" y="3925915"/>
            <a:ext cx="924051" cy="497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0D1D26D4-429C-49F5-86DA-82EC18E0EE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" t="14930" r="58189" b="46188"/>
          <a:stretch/>
        </p:blipFill>
        <p:spPr>
          <a:xfrm rot="10800000" flipH="1" flipV="1">
            <a:off x="7540864" y="3899194"/>
            <a:ext cx="819808" cy="5360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4DED32-EA86-4ECA-840E-29A25850DB1D}"/>
              </a:ext>
            </a:extLst>
          </p:cNvPr>
          <p:cNvSpPr txBox="1"/>
          <p:nvPr/>
        </p:nvSpPr>
        <p:spPr>
          <a:xfrm>
            <a:off x="7466617" y="4447740"/>
            <a:ext cx="982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แว่น </a:t>
            </a:r>
            <a:r>
              <a:rPr kumimoji="0" lang="en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VR Headset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Pro bundle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E4A633-B1F6-4C2B-8D97-1E3C9E09373A}"/>
              </a:ext>
            </a:extLst>
          </p:cNvPr>
          <p:cNvSpPr txBox="1"/>
          <p:nvPr/>
        </p:nvSpPr>
        <p:spPr>
          <a:xfrm>
            <a:off x="6369047" y="4448104"/>
            <a:ext cx="10076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</a:t>
            </a:r>
            <a:r>
              <a:rPr kumimoji="0" lang="th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แว่น </a:t>
            </a:r>
            <a:r>
              <a:rPr kumimoji="0" lang="en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BoboVR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สำหรับ </a:t>
            </a:r>
            <a:r>
              <a:rPr kumimoji="0" lang="en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smartphone</a:t>
            </a:r>
          </a:p>
        </p:txBody>
      </p:sp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186DE5E2-12A8-4822-8F91-20C3CD55BB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1" t="18064" r="18956" b="18645"/>
          <a:stretch/>
        </p:blipFill>
        <p:spPr bwMode="auto">
          <a:xfrm>
            <a:off x="8608090" y="3884120"/>
            <a:ext cx="690413" cy="536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858378-D583-473D-8173-F40DD41D6375}"/>
              </a:ext>
            </a:extLst>
          </p:cNvPr>
          <p:cNvSpPr txBox="1"/>
          <p:nvPr/>
        </p:nvSpPr>
        <p:spPr>
          <a:xfrm>
            <a:off x="8534494" y="4447977"/>
            <a:ext cx="837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บอร์ด </a:t>
            </a:r>
            <a:r>
              <a:rPr kumimoji="0" lang="en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Kid bright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Pro bundle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C3B341-FFA9-4C91-9BEA-3ECCA2740F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86" y="3857020"/>
            <a:ext cx="954984" cy="6084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5F962F-B8C0-4914-9947-2B356B4C35E1}"/>
              </a:ext>
            </a:extLst>
          </p:cNvPr>
          <p:cNvSpPr txBox="1"/>
          <p:nvPr/>
        </p:nvSpPr>
        <p:spPr>
          <a:xfrm>
            <a:off x="9442797" y="4443663"/>
            <a:ext cx="10076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หุ่นยนต์หลบหลีก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สิ่งกีดขวาง</a:t>
            </a:r>
            <a:r>
              <a:rPr kumimoji="0" lang="en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</a:p>
        </p:txBody>
      </p:sp>
      <p:pic>
        <p:nvPicPr>
          <p:cNvPr id="19" name="Picture 18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BB3563D5-2AD8-4F8B-B703-758332F37C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215" y="3779831"/>
            <a:ext cx="834650" cy="6826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1CDB8D3-ACB8-4850-B436-FB002610A2FD}"/>
              </a:ext>
            </a:extLst>
          </p:cNvPr>
          <p:cNvSpPr txBox="1"/>
          <p:nvPr/>
        </p:nvSpPr>
        <p:spPr>
          <a:xfrm>
            <a:off x="10434992" y="4453538"/>
            <a:ext cx="1435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GENIUS INNOVATIVE TOY CODING &amp; ROBOTICS CODING </a:t>
            </a: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F3C9F8D-C3D5-412E-936B-8F541F96AF6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4"/>
          <a:stretch/>
        </p:blipFill>
        <p:spPr bwMode="auto">
          <a:xfrm>
            <a:off x="6674554" y="4902581"/>
            <a:ext cx="895939" cy="6826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EEF7A7-9213-46AE-A336-D741FD585B24}"/>
              </a:ext>
            </a:extLst>
          </p:cNvPr>
          <p:cNvSpPr txBox="1"/>
          <p:nvPr/>
        </p:nvSpPr>
        <p:spPr>
          <a:xfrm>
            <a:off x="6511042" y="5642077"/>
            <a:ext cx="1145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อุปกรณ์วิทยาศาสตร์</a:t>
            </a:r>
            <a:br>
              <a:rPr kumimoji="0" lang="en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แสนสนุก </a:t>
            </a:r>
            <a:endParaRPr kumimoji="0" lang="en-TH" sz="11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23" name="Picture 2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ED44150-C0DE-401C-88F7-3D85AC2FEA7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01" y="4829531"/>
            <a:ext cx="895939" cy="7989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636AC61-0F3D-48A9-B8FB-69E47D8F7C53}"/>
              </a:ext>
            </a:extLst>
          </p:cNvPr>
          <p:cNvSpPr txBox="1"/>
          <p:nvPr/>
        </p:nvSpPr>
        <p:spPr>
          <a:xfrm>
            <a:off x="7797488" y="5642075"/>
            <a:ext cx="1293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หุ่นยนต์ </a:t>
            </a:r>
            <a:r>
              <a:rPr kumimoji="0" lang="en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KID FIRST CODING Robotics BASE UNIT </a:t>
            </a:r>
          </a:p>
        </p:txBody>
      </p:sp>
      <p:pic>
        <p:nvPicPr>
          <p:cNvPr id="25" name="Picture 24" descr="Timeline&#10;&#10;Description automatically generated with low confidence">
            <a:extLst>
              <a:ext uri="{FF2B5EF4-FFF2-40B4-BE49-F238E27FC236}">
                <a16:creationId xmlns:a16="http://schemas.microsoft.com/office/drawing/2014/main" id="{BFA87CF6-F3C3-4846-8845-BDF2D590AB5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870" y="4854519"/>
            <a:ext cx="798260" cy="76141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DB7D100-FFC9-451B-8BD2-B7CF552932E8}"/>
              </a:ext>
            </a:extLst>
          </p:cNvPr>
          <p:cNvSpPr txBox="1"/>
          <p:nvPr/>
        </p:nvSpPr>
        <p:spPr>
          <a:xfrm>
            <a:off x="9202437" y="5642076"/>
            <a:ext cx="1145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ชุดคิด</a:t>
            </a:r>
            <a:r>
              <a:rPr kumimoji="0" lang="en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Internet of Thing 8 lab (Arduino) </a:t>
            </a:r>
          </a:p>
        </p:txBody>
      </p:sp>
      <p:pic>
        <p:nvPicPr>
          <p:cNvPr id="27" name="Picture 50" descr="Product Detail | ระบบทะเบียน SME เพื่อการจัดซื้อจัดจ้างภาครัฐ">
            <a:extLst>
              <a:ext uri="{FF2B5EF4-FFF2-40B4-BE49-F238E27FC236}">
                <a16:creationId xmlns:a16="http://schemas.microsoft.com/office/drawing/2014/main" id="{90B9A77B-D6C2-4360-AC08-D3CE48939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t="12863" b="16266"/>
          <a:stretch>
            <a:fillRect/>
          </a:stretch>
        </p:blipFill>
        <p:spPr bwMode="auto">
          <a:xfrm>
            <a:off x="10474859" y="4880663"/>
            <a:ext cx="1059698" cy="7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185BA5D-889E-46D7-B675-D564A23D5F7B}"/>
              </a:ext>
            </a:extLst>
          </p:cNvPr>
          <p:cNvSpPr txBox="1"/>
          <p:nvPr/>
        </p:nvSpPr>
        <p:spPr>
          <a:xfrm>
            <a:off x="10474859" y="5640233"/>
            <a:ext cx="990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ชุดอุปกรณ์การเรียนรู้</a:t>
            </a:r>
            <a:r>
              <a:rPr kumimoji="0" lang="en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Smart Farm </a:t>
            </a:r>
          </a:p>
        </p:txBody>
      </p:sp>
      <p:pic>
        <p:nvPicPr>
          <p:cNvPr id="29" name="Picture 51" descr="ชุดต่อพ่วง Kidbright Smart farm 2 (ไม่รวบบอร์ดKidbright  รวมค่าConfigโปรแกรมพร้อมใช้งาน) - โลตัสอาดุยบอท : Inspired by LnwShop.com">
            <a:extLst>
              <a:ext uri="{FF2B5EF4-FFF2-40B4-BE49-F238E27FC236}">
                <a16:creationId xmlns:a16="http://schemas.microsoft.com/office/drawing/2014/main" id="{C893E713-1F98-445B-92E1-5B041975F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943" y="6050030"/>
            <a:ext cx="866985" cy="65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A943B3D-DE6F-4F56-A227-9DDF1892F638}"/>
              </a:ext>
            </a:extLst>
          </p:cNvPr>
          <p:cNvSpPr txBox="1"/>
          <p:nvPr/>
        </p:nvSpPr>
        <p:spPr>
          <a:xfrm>
            <a:off x="7912376" y="6202284"/>
            <a:ext cx="10076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ชุดต่อพ่วง</a:t>
            </a:r>
            <a:r>
              <a:rPr kumimoji="0" lang="en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Kidbright Smart farm </a:t>
            </a:r>
          </a:p>
        </p:txBody>
      </p:sp>
      <p:pic>
        <p:nvPicPr>
          <p:cNvPr id="31" name="Picture 30" descr="A close-up of some flowers&#10;&#10;Description automatically generated with low confidence">
            <a:extLst>
              <a:ext uri="{FF2B5EF4-FFF2-40B4-BE49-F238E27FC236}">
                <a16:creationId xmlns:a16="http://schemas.microsoft.com/office/drawing/2014/main" id="{56EA0944-3026-4503-8AFC-86322797C3A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64" y="6050030"/>
            <a:ext cx="1102184" cy="73565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8B5C34A-2046-4C04-8C52-8C833C60C600}"/>
              </a:ext>
            </a:extLst>
          </p:cNvPr>
          <p:cNvSpPr txBox="1"/>
          <p:nvPr/>
        </p:nvSpPr>
        <p:spPr>
          <a:xfrm>
            <a:off x="9888246" y="6202283"/>
            <a:ext cx="2094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โทรทัศน์ แอล อี ดี</a:t>
            </a:r>
            <a:r>
              <a:rPr kumimoji="0" lang="en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(LED TV) </a:t>
            </a:r>
            <a:r>
              <a:rPr kumimoji="0" lang="th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แบบ</a:t>
            </a:r>
            <a:r>
              <a:rPr kumimoji="0" lang="en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Smart TV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ความละเอียด จอภาพ</a:t>
            </a:r>
            <a:r>
              <a:rPr kumimoji="0" lang="en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1920 x 1080 </a:t>
            </a:r>
            <a:r>
              <a:rPr kumimoji="0" lang="th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พิกเซล</a:t>
            </a:r>
            <a:r>
              <a:rPr kumimoji="0" lang="en-TH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40" </a:t>
            </a:r>
          </a:p>
        </p:txBody>
      </p:sp>
      <p:sp>
        <p:nvSpPr>
          <p:cNvPr id="34" name="สี่เหลี่ยมผืนผ้า 44">
            <a:extLst>
              <a:ext uri="{FF2B5EF4-FFF2-40B4-BE49-F238E27FC236}">
                <a16:creationId xmlns:a16="http://schemas.microsoft.com/office/drawing/2014/main" id="{10D8B899-C1E1-4414-85A6-ABFAF70AE94D}"/>
              </a:ext>
            </a:extLst>
          </p:cNvPr>
          <p:cNvSpPr/>
          <p:nvPr/>
        </p:nvSpPr>
        <p:spPr>
          <a:xfrm>
            <a:off x="6232941" y="3798332"/>
            <a:ext cx="5750130" cy="2980322"/>
          </a:xfrm>
          <a:prstGeom prst="rect">
            <a:avLst/>
          </a:prstGeom>
          <a:noFill/>
          <a:ln w="57150">
            <a:solidFill>
              <a:srgbClr val="0F2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3E52982-EC34-B3B9-C8FF-BE9052F9C8C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32696" y="3318236"/>
            <a:ext cx="2768067" cy="45184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30BEF2C-320F-21BF-1037-9D7193A93EDD}"/>
              </a:ext>
            </a:extLst>
          </p:cNvPr>
          <p:cNvSpPr txBox="1"/>
          <p:nvPr/>
        </p:nvSpPr>
        <p:spPr>
          <a:xfrm>
            <a:off x="0" y="-2415"/>
            <a:ext cx="12183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solidFill>
                  <a:srgbClr val="0F2C5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ชื่อโรงเรียน </a:t>
            </a:r>
          </a:p>
        </p:txBody>
      </p:sp>
    </p:spTree>
    <p:extLst>
      <p:ext uri="{BB962C8B-B14F-4D97-AF65-F5344CB8AC3E}">
        <p14:creationId xmlns:p14="http://schemas.microsoft.com/office/powerpoint/2010/main" val="651261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927AA06C47E34AAB14B58EDBA64324" ma:contentTypeVersion="6" ma:contentTypeDescription="Create a new document." ma:contentTypeScope="" ma:versionID="c00256d2183044b5ad3491c5d075c086">
  <xsd:schema xmlns:xsd="http://www.w3.org/2001/XMLSchema" xmlns:xs="http://www.w3.org/2001/XMLSchema" xmlns:p="http://schemas.microsoft.com/office/2006/metadata/properties" xmlns:ns3="1f4c98fd-cf29-4945-80f6-f4a1f4bcef04" xmlns:ns4="e05a878d-a7bb-4ba1-a9c2-807442d4984d" targetNamespace="http://schemas.microsoft.com/office/2006/metadata/properties" ma:root="true" ma:fieldsID="784f56eef3ee9f392142046fcd6ef0cf" ns3:_="" ns4:_="">
    <xsd:import namespace="1f4c98fd-cf29-4945-80f6-f4a1f4bcef04"/>
    <xsd:import namespace="e05a878d-a7bb-4ba1-a9c2-807442d49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c98fd-cf29-4945-80f6-f4a1f4bcef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a878d-a7bb-4ba1-a9c2-807442d49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69C835-99BB-4480-B5BD-0F0F87A80103}">
  <ds:schemaRefs>
    <ds:schemaRef ds:uri="1f4c98fd-cf29-4945-80f6-f4a1f4bcef04"/>
    <ds:schemaRef ds:uri="e05a878d-a7bb-4ba1-a9c2-807442d498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1C2B8DB-4F64-4CBA-9B58-92231C979D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55628A-A03F-4A67-90F2-378D1E6BA13D}">
  <ds:schemaRefs>
    <ds:schemaRef ds:uri="1f4c98fd-cf29-4945-80f6-f4a1f4bcef04"/>
    <ds:schemaRef ds:uri="e05a878d-a7bb-4ba1-a9c2-807442d4984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7607</TotalTime>
  <Words>583</Words>
  <Application>Microsoft Office PowerPoint</Application>
  <PresentationFormat>Widescreen</PresentationFormat>
  <Paragraphs>82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TH SarabunPSK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Sakaya Chouymuangpak</dc:creator>
  <cp:lastModifiedBy>Kanokwan Thangthong</cp:lastModifiedBy>
  <cp:revision>519</cp:revision>
  <cp:lastPrinted>2021-02-24T03:23:45Z</cp:lastPrinted>
  <dcterms:created xsi:type="dcterms:W3CDTF">2020-08-06T01:37:43Z</dcterms:created>
  <dcterms:modified xsi:type="dcterms:W3CDTF">2022-05-11T07:49:13Z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0x0101005C927AA06C47E34AAB14B58EDBA64324</vt:lpwstr>
  </property>
</Properties>
</file>